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51" r:id="rId3"/>
    <p:sldId id="347" r:id="rId4"/>
    <p:sldId id="352" r:id="rId5"/>
    <p:sldId id="348" r:id="rId6"/>
    <p:sldId id="353" r:id="rId7"/>
    <p:sldId id="357" r:id="rId8"/>
    <p:sldId id="369" r:id="rId9"/>
    <p:sldId id="370" r:id="rId10"/>
    <p:sldId id="333" r:id="rId11"/>
    <p:sldId id="368" r:id="rId12"/>
    <p:sldId id="372" r:id="rId13"/>
    <p:sldId id="373" r:id="rId14"/>
    <p:sldId id="376" r:id="rId15"/>
    <p:sldId id="396" r:id="rId16"/>
    <p:sldId id="388" r:id="rId17"/>
    <p:sldId id="387" r:id="rId18"/>
    <p:sldId id="374" r:id="rId19"/>
    <p:sldId id="375" r:id="rId20"/>
    <p:sldId id="389" r:id="rId21"/>
    <p:sldId id="390" r:id="rId22"/>
    <p:sldId id="391" r:id="rId23"/>
    <p:sldId id="392" r:id="rId24"/>
    <p:sldId id="393" r:id="rId25"/>
    <p:sldId id="394" r:id="rId26"/>
    <p:sldId id="380" r:id="rId27"/>
    <p:sldId id="377" r:id="rId28"/>
    <p:sldId id="382" r:id="rId29"/>
    <p:sldId id="381" r:id="rId30"/>
    <p:sldId id="379" r:id="rId31"/>
    <p:sldId id="384" r:id="rId32"/>
    <p:sldId id="383" r:id="rId33"/>
    <p:sldId id="385" r:id="rId34"/>
    <p:sldId id="386" r:id="rId35"/>
    <p:sldId id="395" r:id="rId36"/>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200"/>
    <a:srgbClr val="0069B8"/>
    <a:srgbClr val="D9090A"/>
    <a:srgbClr val="C50A0A"/>
    <a:srgbClr val="AC0B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2"/>
    <p:restoredTop sz="95746"/>
  </p:normalViewPr>
  <p:slideViewPr>
    <p:cSldViewPr snapToGrid="0">
      <p:cViewPr>
        <p:scale>
          <a:sx n="120" d="100"/>
          <a:sy n="120" d="100"/>
        </p:scale>
        <p:origin x="472" y="-24"/>
      </p:cViewPr>
      <p:guideLst/>
    </p:cSldViewPr>
  </p:slideViewPr>
  <p:notesTextViewPr>
    <p:cViewPr>
      <p:scale>
        <a:sx n="65" d="100"/>
        <a:sy n="6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05.806"/>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5.87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88,'68'0,"1"0,-8 0,4 0,-1 0,6 0,-1 0,22 0,5 0,-2 0,8 0,-7 0,1 0,-5 0,3 0,-4 0,-24 0,-3 0,-5 0,0 0,14 0,-1 0,28 0,-26 0,-39 0,-20 0,14 0,1 0,3 0,-2 0,-5 0,2 0,0 0,11 0,-6 0,6 0,2 0,-4 0,5 0,1-5,-6 4,-6-4,-3 5,4-4,0 3,6-4,-9 5,7-4,1 3,5-4,1 5,-6 0,-1-4,-12 2,7-2,-7 4,5-3,-2-5,-6-1,6-6,-3 10,0-2,7 7,-7 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7.41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0,'68'0,"1"0,0 0,-1 0,-7 0,-1 0,7 0,2 0,7 0,4 0,-10 0,4 0,-4 0,10 0,0 0,-10 0,4 0,-6 0,-4 0,-3 0,6 0,-3 0,22 0,2 0,-30 0,0 0,-4 0,-21 0,-3 0,-8 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9.23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33,'58'-2,"0"0,2 0,-4 1,5 1,16 0,-10 0,1 0,15 0,-30 0,10 0,-32 0,-1 0,-10 0,4 0,4 0,-4 0,6 0,-8 0,5 0,1 0,-6 0,9 0,-8 0,2 0,9 0,-8 0,10 0,-12 0,-2 0,4 0,-3-8,6 6,-5-9,-1 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2.69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1 139,'99'0,"-10"0,-8 0,-22 0,27 0,-30 0,32 0,-30 0,-1 0,-14 0,-14 0,-6 0,1 0,8 0,0 0,10 0,-6 0,31 4,-13 3,21-2,-11 6,10-10,1 5,13-6,-13 0,-1 0,-3 0,-6 0,1 0,5 0,-13-5,6-2,-8-9,-6-1,5-6,-5 7,-1-5,0 9,-8-3,1 4,-6 1,-1 0,-7 5,1 0,-5 5,11 0,-14 0,14 0,-4 0,-5 0,4 0,-6 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54.76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1 163,'83'0,"0"0,0 0,-4 0,2 0,3 0,4 0,-5 0,3 0,3 0,1 0,2 0,-6 0,1 0,1 0,3 0,1 0,2 0,-9 0,2 0,3 0,1 0,0 0,-1 0,-3 0,-4 0,5 0,-5 0,-3 0,1 0,5 0,7 0,-9 0,7 0,6 0,3 0,1 0,1 0,-2 0,-4 0,-5 0,-7 0,10 0,-9 0,-4 0,-1 0,4 0,6 0,-7 0,6 0,5 0,2 0,0 0,-2 0,-4 0,-6 0,-9 0,21 0,-13 0,-2 0,7 0,7 0,6 0,2 0,-4 0,-10 0,5 0,-10 0,8 0,-9 0,8 0,3 0,-4 0,-10 0,4 0,-9 0,1 0,7 0,1 0,-10 0,-13 0,-4 0,24 0,-5 0,-4 0,20 0,-41 0,-15 0,-17 0,25 0,8 0,43 0,-44 1,0-2,9-2,1 0,-6-1,3 0,19-3,9-2,0 1,6 0,-1 0,-13 1,-1 1,1 0,10 0,1 0,-6 0,2-1,-10 0,-21 3,-3 0,5-3,-1 0,37 0,-19-4,10 5,-22 0,21 1,-24 5,13 0,-5 0,15 0,-7 0,15 0,-21 0,11 0,13 0,-5 0,-31 0,-2 0,21 0,4 0,-5 0,1 0,-22 3,1 0,26 4,5 6,-16-1,-10-1,7 1,-2-1,-8 1,-6-1,5-5,-12 3,27-2,-28-1,51 0,-36-1,19-4,-7 5,-10-1,7-4,-3 5,-13-6,-1 4,-8-2,-5 2,-6-4,-8 0,3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48:38.004"/>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09"/>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75 1157,'0'-64,"0"13,0 29,0-33,0-3,0 14,0-17,0 7,0 40,0-8,0-1,0 4,0-6,0 6,0-3,0 0,0 1,0-3,0 2,0-4,0 8,0-3,0 0,0 3,0-12,0 15,0-13,0 10,0-4,0-2,0 6,11-1,9 10,2 2,1 3,0-1,-7 1,12-4,-5 7,0-3,3 4,-7-4,7 3,-7-4,7 5,-7-4,3 3,0-3,-3 4,7 0,-7 0,7 0,-7 0,7-4,-3 3,0-3,3 4,-8 0,4 0,-1 0,2 0,-1 0,0 0,-1-4,-1 3,2-3,0 4,1-3,0 2,2-7,-6 7,3-3,5 0,-7 3,7-4,-9 5,1 0,12-4,-9 3,15-7,-17 7,8-4,-8 5,9-5,-9 4,3-3,-5 4,9 0,-7 0,7-4,-9 3,0-3,4 4,-2 0,5 0,-5-5,2 4,4-3,-5 4,10 0,-11 0,4 0,2 0,0 0,1 0,-3 0,-6 0,6 0,-4 0,3 0,4 0,-7 0,7 0,-9 0,0 0,4 0,-3 0,7 0,-3 0,0 0,-1 0,-4 0,9 0,-11 4,9-3,-8 3,1-1,6 2,-6 3,2 4,-7 5,-2 0,1 3,-3-4,10 4,-12-1,7-3,-5 5,4-2,1-1,-2 7,-3-15,-1 14,0-6,-3 0,-2 9,1-7,-3 1,4 3,-5-7,0 4,0 3,0-7,0 7,0-2,-4-1,-1-1,-3 1,3-3,-6 3,5-1,-6-6,-4 9,6-13,-10 9,7-6,0 0,-10 3,8-7,-6-1,-3 0,13-4,-18 5,10 3,-4-2,6 2,-1-3,-4 0,6 0,-10 0,9 0,-3 0,-6 4,7-7,-3 5,3-6,1 5,-1-1,-4 0,3-3,-9 2,9-6,-9 7,9-8,-3 7,-1-7,4 7,-4-7,6 3,0 1,-14-4,10 3,-10 0,13-3,1 3,-4-4,3 0,-4 0,-3 0,5 0,-6 0,9 4,0-3,-9 3,6-4,-5 0,7 4,-3-3,3 3,-4-4,-3 0,5 0,-11 5,13-4,-5 3,5-4,-7 0,5 0,-1 0,-1 0,4 0,-5 0,2 0,-1 0,4 0,-7 0,3 0,0 0,-3 0,11 0,-10 0,6 0,-3 0,0 0,0 0,4 0,-7 0,7 0,-3 0,1 0,-1 0,0 4,1 0,3 8,1 0,0 1,-4-5,-1-5,0-3,-2 0,10-18,-3 6,8-23,4 20,0-8,0 1,3 7,-3-13,4 11,0-5,0-7,0 14,0-9,0 4,0 1,0-9,15 11,-3 4,16 1,-9 11,3-3,5-4,-1 1,7-7,-3 4,6 0,-4-1,10 1,-10-1,4 5,-6-3,0 4,-5-5,-1 4,-6-2,0 7,9-7,-7 7,7-8,-9 8,0-3,6 0,-4 3,3-8,1 8,-5-7,5 7,-1-8,-3 8,4-8,-1 8,-3-3,4 4,-6-4,8 3,-5-3,5 4,-7-4,-1 2,4-2,-3 4,3 0,0 0,1 0,4 0,-4 0,-1 0,-4 0,9 0,-7 0,6 0,-2 0,-4 0,3 0,4 0,-7 0,7 0,-9 0,0 0,9 0,-7 0,7 0,-4 0,-3 0,9 0,-10 0,5 4,-6-3,4 4,-3-5,7 0,-3 0,-4 0,5 0,-6 0,4 0,2 0,-7 0,7 3,-6 2,2-1,0 4,-2-7,6 6,-7-2,3 3,0 7,-6-5,5 6,-6-4,4 1,-1 3,-3 1,-1-1,-7 4,-2 0,-3 1,0 2,0-6,0 6,0-2,0 0,0 3,0-7,0 7,-4-3,3 0,-6-1,2 1,1-4,-4 7,3-6,1 2,-4 0,0-3,-1 7,-3-7,3 4,-10-12,1-2,-6-7,0 0,6 0,-3 0,-1 0,-1 0,0 0,-3 0,7 0,-3 4,-5-3,6 3,-5-4,7 0,-4 5,3-4,-9 3,4-4,0 5,-4-4,4 3,-5-4,-1 0,6 4,2-3,4 3,-8-4,7 0,-7 4,5-3,3 3,-7-4,6 0,-2 0,0 0,3 0,-4 0,-3 0,5 0,-6 0,9 0,-6 0,5 0,-10 0,9 4,-4-3,6 3,-6-4,4 0,-4 0,6 4,-9-3,7 3,-7-4,3 0,5 0,-5 4,5-3,-3 4,3-5,-7 0,3 0,4 0,-6 4,10-3,-11 3,3-4,0 4,-3-3,7 3,-3-4,-1 0,4 0,-7 4,7-3,-4 3,-3-4,5 0,-5 0,7 0,1 0,-9 0,7 0,-3 0,-2 0,13 0,-17 0,10 0,1 0,-10 0,13 0,-10 0,5 0,2 0,-5 0,2 0,0 0,-2 0,2 0,1 0,-3 0,6 0,-6 0,2 0,5-15,8-7,6-5,5 3,1 7,-3 0,3-4,-4-1,3 2,-2-1,3 0,0 0,-4 0,4 1,-4-2,0 1,0 0,4 1,-3-2,2 1,-3 0,0 0,0-2,0-3,0 7,0-2,0 3,0-5,0 0,0 1,0 4,0-3,0-6,0 7,0-5,0 4,0 5,0-13,0 14,0-7,0 0,0-1,0 4,4-5,-3 6,3-3,-4-3,0 6,3-6,-2 7,3-8,-4 8,0-8,0 8,0-8,0 4,4 0,14 5,1 8,5 5,2 3,-15 0,16 0,-10 0,4 0,3 0,-6 0,6 0,-3-4,0 3,-1-6,1 6,0-7,0 8,-1-4,1 0,-4-1,8 1,-8 0,5 0,-1 3,-3-7,6 7,-6-7,3 7,0-3,0 0,0 3,4-2,-7 3,3 0,-1 0,1 0,0 0,0 0,4 0,-9 0,12 0,-6 0,-2 0,8 0,-9 0,3 0,0 0,0 0,1 0,4 0,-8 0,4 0,-1 0,-3 0,9 0,-14 0,8 0,-1 0,2 0,0 0,3 0,-3 0,-5 0,7 0,-3 0,-3 0,13 0,-20 0,12 0,-3 0,0 0,4 0,-7 0,2 0,3 0,3 0,-8 0,7 0,-7 0,9 0,-9-4,3 3,-3-3,9 4,-7 0,5 0,-7 0,0-4,7 3,-3-6,-4 6,5-3,-1 4,-3 0,8-3,-13 2,10-3,-3 4,1 0,1 0,-5 0,6 0,-6 0,3 0,0 0,0 0,0-4,3 3,-7-3,6 4,-3 0,0 0,3 0,-4 0,1 0,2 4,-13 17,1-5,-10 13,0-10,0-2,0 9,0-8,4 6,-3-5,3-1,-4 5,0-3,0 0,0 3,0-4,0 1,0 3,0-6,0 7,0-3,0 1,4-1,-3 4,3-10,-4 17,0-17,0 10,0-5,0-2,0 5,0-2,0 0,0 2,4-6,-3 6,2-3,-3 1,0 3,0-7,0 7,0-3,0 0,0 3,0-7,0 7,0-3,0 0,0 2,0-5,0 5,0-2,0 0,0 3,0-7,0 6,0-2,0-1,-4 3,0-4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31.010"/>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2566 1331,'-72'0,"3"0,16 0,-5 0,-20 0,12 0,12 0,2 0,1 0,-18 0,31 0,0 0,-4 0,4 0,0 0,-4 0,10 0,-4 0,-1 0,5 0,-4 0,6 0,0 0,-1 0,1 0,5 0,-4 0,4 0,0 0,-12 0,10 0,-6 0,9 0,5 0,-7 0,10 0,-10 0,8 0,-1 0,-7 0,7 0,-3 0,1 4,-2-3,4 3,-10-4,17 0,-13 0,-1 0,4 0,-4 0,5 4,6-3,-15 2,9-3,-5 0,7 0,-3 0,-1 0,4 0,-6 0,7 0,-9 0,8 0,-6 0,7 0,-4 0,-7 0,13 0,-8 0,3 0,3-3,-10 2,11-7,-4 7,-2-6,6 3,-6 0,3 0,3 4,-7 0,4 0,-1 0,-1-3,5-5,5-14,5 3,7-8,0-2,0 13,0-12,0 10,0-5,0-4,0 4,0 5,0-3,0-1,0 2,0-5,0 8,0-3,0-10,0 14,0-10,0 8,0 0,0-7,0 7,0-6,0 4,0-1,11 2,-1 3,10 3,0 1,-2 4,2-1,5 5,-5-4,6 7,-4-7,-2 7,2-4,0 2,-3 2,3-3,0 0,-3 3,8-3,-7 4,4 0,7 0,-9 0,15 0,-12 0,5 0,0 0,0 0,7 0,-6 0,6 0,-1 0,-5 0,6 0,-12 0,3 0,-3 0,0 0,-1 0,-1 0,-3 0,4 0,2 0,-6 0,7 0,-9 0,1 0,7 4,-6-3,7 7,-5-3,2 0,0-1,5 1,-10-4,10 8,-4-8,0 3,4 1,-10-4,5 3,0 1,0-4,7 3,-1 1,0-4,0 3,-5 1,4-4,-10 3,5-4,2 0,-10 3,10-2,-9 3,2-4,6 4,-7-3,3 3,4 0,-10-3,12 3,-9-4,5 0,2 0,-2 0,-4 0,5 0,-5 0,7 0,-7 0,5 0,-7 0,4 0,3 0,-6 0,6 0,-3 0,0 0,3 0,-6 0,5 0,-2-3,-1-2,0-10,-12-2,3-3,-10-12,6 16,-6-8,6 3,-6 2,7-4,-4-1,1 11,-2-11,1 3,-3 1,2-3,-3 2,0 1,0-4,0 7,0-12,0 14,0-13,0 10,0-4,-7-2,1 10,-14-6,6 11,-6-3,-1 0,7 2,-10-2,10 0,-8 6,-3-10,9 14,-13-9,11 6,-1 0,-6 1,6 0,-4 3,-3-3,11 4,-9-4,5 3,-3-3,0 4,-4 0,10 0,-12 0,10 0,-5 0,-2 0,6 0,-3 0,1 0,-3 0,1 0,-3 0,7 0,-3 0,-5 0,7 0,-7 0,-1 0,12 0,-15 0,15 0,-7 0,-4 0,6 0,-5 0,2 0,4 0,-3 0,4 0,-5 0,5 0,-5 0,0 0,4 0,-3 4,4-3,-7 3,5-4,-6 0,9 0,0 0,-6 0,4 0,-4 0,6 0,-6 0,4 0,-9 0,4 0,-5 0,0 0,5 0,-4 0,4 0,0 0,1 0,6 0,-6 0,4 0,-3 0,4 0,-3 0,2 0,-1 0,-1 0,4 0,-7 0,7 0,-6 0,3 0,-1 0,2 4,-1-3,0 2,-5-3,8 0,-7 0,6 0,-4 0,1 0,0 0,-1 0,4 0,-10 0,13 0,-7 0,-1 0,8 0,-9 0,5 0,2 0,-5 0,2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46.057"/>
    </inkml:context>
    <inkml:brush xml:id="br0">
      <inkml:brushProperty name="width" value="0.4" units="cm"/>
      <inkml:brushProperty name="height" value="0.8" units="cm"/>
      <inkml:brushProperty name="color" value="#EF0C4D"/>
      <inkml:brushProperty name="tip" value="rectangle"/>
      <inkml:brushProperty name="rasterOp" value="maskPen"/>
    </inkml:brush>
  </inkml:definitions>
  <inkml:trace contextRef="#ctx0" brushRef="#br0">5143 1331,'-144'0,"5"0,34 0,-11 0,-42 0,26 0,25 0,3 0,1 0,-35 0,62 0,0 0,-9 0,9 0,0 0,-9 0,21 0,-9 0,1 0,8 0,-9 0,12 0,1 0,-1 0,0 0,11 0,-8 0,8 0,0 0,-25 0,21 0,-13 0,20 0,10 0,-17 0,22 0,-19 0,16 0,-4 0,-13 0,14 0,-6 0,1 4,-3-3,8 3,-21-4,36 0,-28 0,-1 0,9 0,-9 0,10 4,12-3,-31 2,20-3,-13 0,17 0,-7 0,-3 0,10 0,-13 0,13 0,-17 0,17 0,-13 0,14 0,-10 0,-12 0,26 0,-16 0,7 0,4-3,-19 2,21-7,-5 7,-6-6,10 3,-10 0,7 0,4 4,-12 0,6 0,0 0,-4-3,12-5,9-14,10 3,14-8,0-2,0 13,0-12,0 10,0-5,0-4,0 4,0 5,0-3,0-1,0 2,0-5,0 8,0-3,0-10,0 14,0-10,0 8,0 0,0-7,0 7,0-6,0 4,0-1,22 2,-3 3,22 3,-1 1,-5 4,5-1,11 5,-11-4,13 7,-9-7,-6 7,7-4,-1 2,-6 2,6-3,1 0,-7 3,17-3,-16 4,8 0,17 0,-20 0,30 0,-24 0,10 0,0 0,1 0,11 0,-8 0,9 0,-1 0,-8 0,8 0,-22 0,8 0,-8 0,0 0,-3 0,0 0,-7 0,7 0,6 0,-12 0,12 0,-16 0,-1 0,18 4,-14-3,13 7,-8-3,4 0,-2-1,10 1,-17-4,17 8,-7-8,0 3,8 1,-19-4,9 3,-1 1,3-4,10 3,1 1,-1-4,1 3,-12 1,9-4,-18 3,7-4,6 0,-21 3,19-2,-16 3,2-4,14 4,-15-3,6 3,7 0,-19-3,25 3,-18-4,7 0,8 0,-6 0,-9 0,12 0,-12 0,17 0,-17 0,10 0,-11 0,6 0,6 0,-13 0,13 0,-5 0,-1 0,6 0,-13 0,12 0,-6-3,0-2,-2-10,-21-2,3-3,-19-12,12 16,-12-8,13 3,-13 2,13-4,-6-1,0 11,-2-11,0 3,-5 1,5-3,-7 2,0 1,0-4,0 7,0-12,0 14,0-13,0 10,0-4,-15-2,4 10,-29-6,12 11,-13-3,0 0,13 2,-21-2,21 0,-16 6,-7-10,19 14,-25-9,20 6,-1 0,-11 1,11 0,-8 3,-6-3,22 4,-20-4,13 3,-8-3,1 4,-7 0,19 0,-25 0,21 0,-10 0,-5 0,14 0,-7 0,1 0,-4 0,1 0,-6 0,13 0,-5 0,-10 0,13 0,-12 0,-2 0,22 0,-30 0,32 0,-16 0,-7 0,13 0,-13 0,7 0,7 0,-7 0,10 0,-11 0,9 0,-9 0,1 0,7 0,-8 4,11-3,-16 3,12-4,-13 0,17 0,0 0,-10 0,7 0,-7 0,10 0,-11 0,9 0,-20 0,9 0,-10 0,-1 0,11 0,-8 0,8 0,-1 0,4 0,10 0,-11 0,9 0,-9 0,11 0,-7 0,5 0,-4 0,-1 0,8 0,-14 0,14 0,-12 0,5 0,0 0,2 4,0-3,-3 2,-8-3,16 0,-13 0,11 0,-8 0,1 0,1 0,-3 0,10 0,-22 0,27 0,-12 0,-6 0,20 0,-21 0,10 0,6 0,-13 0,7 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3:54:53.803"/>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168 1157,'0'-64,"0"13,0 29,0-33,0-3,0 14,0-17,0 7,0 40,0-8,0-1,0 4,0-6,0 6,0-3,0 0,0 1,0-3,0 2,0-4,0 8,0-3,0 0,0 3,0-12,0 15,0-13,0 10,0-4,0-2,0 6,23-1,22 10,4 2,3 3,-1-1,-17 1,30-4,-13 7,0-3,6 4,-14-4,14 3,-14-4,14 5,-14-4,6 3,0-3,-6 4,14 0,-14 0,14 0,-14 0,14-4,-6 3,0-3,6 4,-16 0,8 0,-2 0,4 0,-2 0,0 0,-2-4,-4 3,6-3,0 4,2-3,0 2,6-7,-14 7,6-3,10 0,-14 3,14-4,-18 5,0 0,29-4,-21 3,33-7,-38 7,20-4,-21 5,21-5,-20 4,9-3,-13 4,19 0,-13 0,13-4,-19 3,1-3,8 4,-6 0,14 0,-14-5,6 4,10-3,-14 4,26 0,-27 0,8 0,7 0,-2 0,5 0,-10 0,-11 0,11 0,-8 0,9 0,6 0,-14 0,14 0,-18 0,-1 0,9 0,-6 0,14 0,-6 0,0 0,-2 0,-8 0,18 0,-23 4,20-3,-19 3,4-1,12 2,-14 3,6 4,-16 5,-3 0,0 3,-6-4,22 4,-27-1,17-3,-12 5,9-2,1-1,-2 7,-10-15,1 14,-1-6,-8 0,-2 9,1-7,-6 1,6 3,-9-7,0 4,0 3,0-7,0 7,0-2,-9-1,-1-1,-9 1,9-3,-15 3,13-1,-16-6,-7 9,12-13,-20 9,13-6,1 0,-23 3,19-7,-13-1,-7 0,27-4,-37 5,21 3,-9-2,11 2,2-3,-12 0,15 0,-22 0,17 0,-3 0,-14 4,13-7,-5 5,8-6,0 5,0-1,-12 0,9-3,-20 2,20-6,-21 7,21-8,-8 7,-1-7,9 7,-9-7,12 3,0 1,-30-4,22 3,-22 0,30-3,0 3,-8-4,6 0,-6 0,-11 0,15 0,-15 0,19 4,0-3,-18 3,13-4,-13 0,18 4,-9-3,7 3,-6-4,-10 0,13 0,-25 5,27-4,-9 3,12-4,-18 0,13 0,-3 0,-1 0,7 0,-12 0,6 0,0 0,5 0,-13 0,5 0,1 0,-7 0,25 0,-22 0,13 0,-8 0,1 0,1 0,7 0,-15 0,17 0,-7 0,0 0,0 0,-2 4,4 0,8 8,0 0,0 1,-8-5,-3-5,0-3,-4 0,21-18,-4 6,16-23,8 20,1-8,1 1,6 7,-6-13,8 11,0-5,0-7,0 14,0-9,0 4,0 1,0-9,32 11,-6 4,37 1,-20 11,6-3,10-4,-2 1,16-7,-5 4,12 0,-9-1,23 1,-24-1,11 5,-14-3,0 4,-12-5,-2 4,-13-2,1 7,18-7,-14 7,14-8,-18 8,0-3,11 0,-8 3,9-8,-1 8,-8-7,8 7,1-8,-10 8,10-8,-1 8,-8-3,8 4,-11-4,18 3,-14-3,14 4,-18-4,0 2,8-2,-6 4,6 0,0 0,2 0,8 0,-8 0,-2 0,-8 0,18 0,-14 0,14 0,-7 0,-8 0,9 0,6 0,-14 0,14 0,-18 0,-1 0,19 0,-13 0,13 0,-7 0,-8 0,20 0,-20 0,8 4,-11-3,8 4,-6-5,14 0,-6 0,-10 0,13 0,-14 0,9 0,4 0,-14 0,14 3,-14 2,6-1,0 4,-6-7,14 6,-14-2,6 3,0 7,-15-5,13 6,-14-4,8 1,-1 3,-7 1,-3-1,-16 4,-2 0,-8 1,0 2,0-6,0 6,0-2,0 0,0 3,0-7,0 7,-8-3,6 0,-15-1,7 1,-1-4,-5 7,5-6,1 2,-7 0,-1-3,-3 7,-5-7,7 4,-24-12,3-2,-14-7,1 0,14 0,-9 0,0 0,-3 0,0 0,-7 0,15 0,-7 4,-9-3,13 3,-13-4,18 0,-12 5,9-4,-20 3,8-4,0 5,-8-4,8 3,-11-4,0 0,11 4,3-3,12 3,-18-4,13 0,-13 4,10-3,5 3,-13-4,14 0,-7 0,1 0,6 0,-7 0,-9 0,13 0,-13 0,18 0,-12 0,9 0,-20 0,20 4,-9-3,12 3,-12-4,9 0,-8 0,10 4,-17-3,14 3,-15-4,7 0,9 0,-8 4,11-3,-9 4,7-5,-15 0,7 0,9 0,-13 4,22-3,-25 3,7-4,-1 4,-5-3,13 3,-5-4,0 0,6 0,-15 4,15-3,-7 3,-9-4,13 0,-13 0,18 0,0 0,-18 0,13 0,-3 0,-8 0,31 0,-39 0,23 0,1 0,-21 0,28 0,-20 0,9 0,6 0,-14 0,6 0,1 0,-5 0,5 0,1 0,-7 0,15 0,-15 0,7 0,8-15,20-7,11-5,15 3,-1 7,-6 0,6-4,-8-1,8 2,-6-1,6 0,1 0,-7 0,6 1,-8-2,0 1,0 0,8 1,-6-2,6 1,-8 0,0 0,0-2,0-3,0 7,0-2,0 3,0-5,0 0,0 1,0 4,0-3,0-6,0 7,0-5,0 4,0 5,0-13,0 14,0-7,0 0,0-1,0 4,8-5,-5 6,5-3,-8-3,0 6,8-6,-6 7,6-8,-8 8,0-8,0 8,0-8,0 4,8 0,33 5,1 8,11 5,6 3,-35 0,36 0,-22 0,9 0,7 0,-15 0,14 0,-6-4,0 3,-2-6,0 6,2-7,1 8,-3-4,0 0,-6-1,16 1,-16 0,10 0,-4 3,-4-7,12 7,-12-7,4 7,2-3,0 0,0 3,8-2,-15 3,6 0,-1 0,3 0,-1 0,0 0,8 0,-20 0,28 0,-14 0,-6 0,20 0,-22 0,10 0,-2 0,0 0,2 0,9 0,-19 0,12 0,-5 0,-6 0,21 0,-32 0,17 0,0 0,3 0,0 0,6 0,-6 0,-10 0,14 0,-6 0,-6 0,28 0,-46 0,30 0,-8 0,-2 0,11 0,-16 0,5 0,6 0,7 0,-17 0,13 0,-13 0,19 0,-19-4,5 3,-7-3,22 4,-17 0,12 0,-17 0,2-4,14 3,-6-6,-10 6,14-3,-4 4,-7 0,19-3,-30 2,22-3,-6 4,0 0,6 0,-14 0,15 0,-14 0,6 0,1 0,0 0,0-4,6 3,-15-3,14 4,-8 0,1 0,4 0,-5 0,0 0,5 4,-28 17,1-5,-22 13,0-10,0-2,0 9,0-8,8 6,-6-5,7-1,-9 5,0-3,0 0,0 3,0-4,0 1,0 3,0-6,0 7,0-3,0 1,9-1,-7 4,7-10,-9 17,0-17,0 10,0-5,0-2,0 5,0-2,0 0,0 2,8-6,-6 6,6-3,-8 1,0 3,0-7,0 7,0-3,0 0,0 3,0-7,0 7,0-3,0 0,0 2,0-5,0 5,0-2,0 0,0 3,0-7,0 6,0-2,0-1,-8 3,-2-4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22.34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38.98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0,'50'0,"0"0,41 0,-10 0,18 0,-47 0,2 0,19 0,7 0,-9 0,3 0,-2 0,20 0,0 0,-17 0,2 0,-4 0,6 0,-3 0,2 0,0 0,-1 0,1 0,0 0,-1 0,1 0,0 0,-1 0,0 0,-3 0,-2 0,-14 0,0 0,1 0,-2 0,20 6,20-5,-29 5,-3-6,-17 0,-17 0,3 0,-12 0,9 0,-3 0,19 0,-2 0,14 0,-9 0,5-3,2 0,15 2,-11-2,1 0,10 3,1 0,-7 0,-3 0,-6 0,-1 0,1 0,-1 0,1 0,-8 0,6 0,-17 0,9 0,-12 0,7 0,0 0,0 0,-1 0,8 0,-6 0,12 0,-5 5,0-3,4 3,-4-5,7 5,-1-4,0 4,1-5,-1 0,1 0,-7 0,-2 0,-6 0,-1 0,1 0,6 0,18 0,-19 0,46 0,-49 0,35 0,-29 0,0 0,-2 0,-6 0,-7-4,0 2,-11-2,19 4,-10 0,18 0,-2 0,-6 0,5 0,25 0,8 0,-22 0,3 0,8 0,-1 0,26 0,-34 0,-4 0,-3 0,17 0,-14 0,-7 0,-2 0,-12 0,-2 0,1 0,1 0,0 0,4 0,-4 0,6 0,-6 0,-2 0,-5 0,-6 0,3 0,0 0,3 0,-2 0,5 0,-13 0,14 0,-6 0,0 0,2 0,-7 0,3 0,8 0,-13 0,14 0,-14 0,5 0,7 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6T14:25:43.04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0 198,'70'0,"0"0,6 0,3 0,11 0,1 0,-11 0,2 0,17 0,1 0,-12 0,-3 0,-12 0,2 0,-4 0,5 0,-5 0,0 0,0 0,-1 0,6 0,-4 0,10 0,-5 0,-3 0,-3 0,-5 0,-2 0,-6 0,-3 0,-2 0,-2 0,47 0,-7 0,-19 0,7 0,-36 0,-6 0,-3 0,-20 0,16 10,-3-8,7 8,7-10,20 0,-6 0,-2 0,1 0,10 0,25 0,-32 0,-1 0,1 0,-1-5,0 4,8-4,-6 0,6 3,-14-3,5 0,-18 4,10-4,-11 5,6-5,-1 4,1-8,6 3,10 0,7-5,16 10,10-11,-40 11,0 1,5-3,-1 0,0 3,1 0,4-4,0 1,-3 3,-1-2,4-4,1 0,-1 5,0 0,1-2,1 0,-1 3,1 0,4 0,-2 0,18 0,-25 0,-1 0,7 0,27 0,-18 0,-6 0,-9-5,5 4,-3-9,14 9,8-5,2 6,-25 0,0 0,31 0,-35 0,-2 0,13 0,-1 0,-14 0,-8 0,-7 0,-11 0,5 0,3 0,13 0,0 0,1 0,9 0,9 0,28-6,-30 1,9 0,-2-1,13 1,3 1,-4-1,5 0,-4 0,10 1,-4 1,-1 2,-5 0,-20-3,-1 1,8 2,-4 2,15-1,-25-3,0 0,27 2,-1-5,-8 6,17 0,-13 0,20 0,-14 0,-7 0,11 0,-19 0,12 0,-7 0,0 0,0 0,0 0,8 0,1 0,1 0,6 0,-21 0,19 0,-20 0,14 0,-8 0,0 0,-8 0,-1 0,8 0,-5 0,22 0,-6 0,17 0,-48 0,-2 0,37 0,-19 0,0 0,10 0,-17 0,-1 0,6 0,-3 0,-13 0,20 0,-16 0,25 5,-5-4,1 10,-2-4,-2-1,-13 4,13-3,-19-1,-2-1,-10 0,-10-4,5 4,-7-5,-4 4,4-3,-5 7,14-3,-7 4,7-4,-9-1,-4 0,4-3,-5 3,6-4,-2 0,-1 0,-2 4,10-3,25 2,-15-3,16 0,-36 0,-1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3D916-5B10-9941-A064-C94059D62B8E}" type="datetimeFigureOut">
              <a:rPr lang="en-CO" smtClean="0"/>
              <a:t>6/11/23</a:t>
            </a:fld>
            <a:endParaRPr lang="en-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46EBE-CA56-0F4C-B661-8EFB3A304565}" type="slidenum">
              <a:rPr lang="en-CO" smtClean="0"/>
              <a:t>‹#›</a:t>
            </a:fld>
            <a:endParaRPr lang="en-CO"/>
          </a:p>
        </p:txBody>
      </p:sp>
    </p:spTree>
    <p:extLst>
      <p:ext uri="{BB962C8B-B14F-4D97-AF65-F5344CB8AC3E}">
        <p14:creationId xmlns:p14="http://schemas.microsoft.com/office/powerpoint/2010/main" val="121904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2</a:t>
            </a:fld>
            <a:endParaRPr lang="en-CO"/>
          </a:p>
        </p:txBody>
      </p:sp>
    </p:spTree>
    <p:extLst>
      <p:ext uri="{BB962C8B-B14F-4D97-AF65-F5344CB8AC3E}">
        <p14:creationId xmlns:p14="http://schemas.microsoft.com/office/powerpoint/2010/main" val="428322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3</a:t>
            </a:fld>
            <a:endParaRPr lang="en-CO"/>
          </a:p>
        </p:txBody>
      </p:sp>
    </p:spTree>
    <p:extLst>
      <p:ext uri="{BB962C8B-B14F-4D97-AF65-F5344CB8AC3E}">
        <p14:creationId xmlns:p14="http://schemas.microsoft.com/office/powerpoint/2010/main" val="183926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4</a:t>
            </a:fld>
            <a:endParaRPr lang="en-CO"/>
          </a:p>
        </p:txBody>
      </p:sp>
    </p:spTree>
    <p:extLst>
      <p:ext uri="{BB962C8B-B14F-4D97-AF65-F5344CB8AC3E}">
        <p14:creationId xmlns:p14="http://schemas.microsoft.com/office/powerpoint/2010/main" val="401627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5</a:t>
            </a:fld>
            <a:endParaRPr lang="en-CO"/>
          </a:p>
        </p:txBody>
      </p:sp>
    </p:spTree>
    <p:extLst>
      <p:ext uri="{BB962C8B-B14F-4D97-AF65-F5344CB8AC3E}">
        <p14:creationId xmlns:p14="http://schemas.microsoft.com/office/powerpoint/2010/main" val="243717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6</a:t>
            </a:fld>
            <a:endParaRPr lang="en-CO"/>
          </a:p>
        </p:txBody>
      </p:sp>
    </p:spTree>
    <p:extLst>
      <p:ext uri="{BB962C8B-B14F-4D97-AF65-F5344CB8AC3E}">
        <p14:creationId xmlns:p14="http://schemas.microsoft.com/office/powerpoint/2010/main" val="12652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7</a:t>
            </a:fld>
            <a:endParaRPr lang="en-CO"/>
          </a:p>
        </p:txBody>
      </p:sp>
    </p:spTree>
    <p:extLst>
      <p:ext uri="{BB962C8B-B14F-4D97-AF65-F5344CB8AC3E}">
        <p14:creationId xmlns:p14="http://schemas.microsoft.com/office/powerpoint/2010/main" val="364304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Some population there are described by high age independent death rates</a:t>
            </a:r>
          </a:p>
          <a:p>
            <a:endParaRPr lang="en-US" dirty="0"/>
          </a:p>
        </p:txBody>
      </p:sp>
      <p:sp>
        <p:nvSpPr>
          <p:cNvPr id="4" name="Slide Number Placeholder 3"/>
          <p:cNvSpPr>
            <a:spLocks noGrp="1"/>
          </p:cNvSpPr>
          <p:nvPr>
            <p:ph type="sldNum" sz="quarter" idx="5"/>
          </p:nvPr>
        </p:nvSpPr>
        <p:spPr/>
        <p:txBody>
          <a:bodyPr/>
          <a:lstStyle/>
          <a:p>
            <a:fld id="{5F846EBE-CA56-0F4C-B661-8EFB3A304565}" type="slidenum">
              <a:rPr lang="en-CO" smtClean="0"/>
              <a:t>17</a:t>
            </a:fld>
            <a:endParaRPr lang="en-CO"/>
          </a:p>
        </p:txBody>
      </p:sp>
    </p:spTree>
    <p:extLst>
      <p:ext uri="{BB962C8B-B14F-4D97-AF65-F5344CB8AC3E}">
        <p14:creationId xmlns:p14="http://schemas.microsoft.com/office/powerpoint/2010/main" val="426259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34</a:t>
            </a:fld>
            <a:endParaRPr lang="en-CO"/>
          </a:p>
        </p:txBody>
      </p:sp>
    </p:spTree>
    <p:extLst>
      <p:ext uri="{BB962C8B-B14F-4D97-AF65-F5344CB8AC3E}">
        <p14:creationId xmlns:p14="http://schemas.microsoft.com/office/powerpoint/2010/main" val="201518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5F846EBE-CA56-0F4C-B661-8EFB3A304565}" type="slidenum">
              <a:rPr lang="en-CO" smtClean="0"/>
              <a:t>35</a:t>
            </a:fld>
            <a:endParaRPr lang="en-CO"/>
          </a:p>
        </p:txBody>
      </p:sp>
    </p:spTree>
    <p:extLst>
      <p:ext uri="{BB962C8B-B14F-4D97-AF65-F5344CB8AC3E}">
        <p14:creationId xmlns:p14="http://schemas.microsoft.com/office/powerpoint/2010/main" val="1571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E6C9-F6D5-FDFC-B927-E7A2F76F12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O"/>
          </a:p>
        </p:txBody>
      </p:sp>
      <p:sp>
        <p:nvSpPr>
          <p:cNvPr id="3" name="Subtitle 2">
            <a:extLst>
              <a:ext uri="{FF2B5EF4-FFF2-40B4-BE49-F238E27FC236}">
                <a16:creationId xmlns:a16="http://schemas.microsoft.com/office/drawing/2014/main" id="{0A796DE9-F1B8-6702-174E-3E3C93A379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O"/>
          </a:p>
        </p:txBody>
      </p:sp>
      <p:sp>
        <p:nvSpPr>
          <p:cNvPr id="4" name="Date Placeholder 3">
            <a:extLst>
              <a:ext uri="{FF2B5EF4-FFF2-40B4-BE49-F238E27FC236}">
                <a16:creationId xmlns:a16="http://schemas.microsoft.com/office/drawing/2014/main" id="{2DF6CD74-0DDB-5F44-66F0-F9E0AA3AF156}"/>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5" name="Footer Placeholder 4">
            <a:extLst>
              <a:ext uri="{FF2B5EF4-FFF2-40B4-BE49-F238E27FC236}">
                <a16:creationId xmlns:a16="http://schemas.microsoft.com/office/drawing/2014/main" id="{3AA81050-51D9-495A-DA7F-1A03AC664D56}"/>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5E560425-1E05-A6E4-922A-DE9AA70998B1}"/>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16184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359C-0B6F-3C48-898B-5FAEF8EC2A3B}"/>
              </a:ext>
            </a:extLst>
          </p:cNvPr>
          <p:cNvSpPr>
            <a:spLocks noGrp="1"/>
          </p:cNvSpPr>
          <p:nvPr>
            <p:ph type="title"/>
          </p:nvPr>
        </p:nvSpPr>
        <p:spPr/>
        <p:txBody>
          <a:bodyPr/>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03FD6486-9919-92C2-E931-4D892FE55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24F88EE7-A867-42F2-5BEE-0B34A5243FE8}"/>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5" name="Footer Placeholder 4">
            <a:extLst>
              <a:ext uri="{FF2B5EF4-FFF2-40B4-BE49-F238E27FC236}">
                <a16:creationId xmlns:a16="http://schemas.microsoft.com/office/drawing/2014/main" id="{BF4A13B8-18C7-0C23-B5AF-B0637303E1A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6F68D9C8-E814-E2E9-1D5A-1C3195576938}"/>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29998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FF585-8F92-78BA-F85E-C1A7074CB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O"/>
          </a:p>
        </p:txBody>
      </p:sp>
      <p:sp>
        <p:nvSpPr>
          <p:cNvPr id="3" name="Vertical Text Placeholder 2">
            <a:extLst>
              <a:ext uri="{FF2B5EF4-FFF2-40B4-BE49-F238E27FC236}">
                <a16:creationId xmlns:a16="http://schemas.microsoft.com/office/drawing/2014/main" id="{52C5AADC-1BC5-4EEC-507D-DEA8448CA8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B69EE299-F69C-6870-05ED-B8239AF65F42}"/>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5" name="Footer Placeholder 4">
            <a:extLst>
              <a:ext uri="{FF2B5EF4-FFF2-40B4-BE49-F238E27FC236}">
                <a16:creationId xmlns:a16="http://schemas.microsoft.com/office/drawing/2014/main" id="{4C1C3DB5-6B5F-E203-7A13-8D9121EDA747}"/>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1934CBEA-C95C-8A50-ED69-7D833C6070C6}"/>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16655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CF69-3FFD-B4F4-CF86-50C95E7754FA}"/>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C70C7A8E-D2A4-13B3-6E39-96A43CF824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561E2430-5EC8-31CD-3D82-D497D71EE204}"/>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5" name="Footer Placeholder 4">
            <a:extLst>
              <a:ext uri="{FF2B5EF4-FFF2-40B4-BE49-F238E27FC236}">
                <a16:creationId xmlns:a16="http://schemas.microsoft.com/office/drawing/2014/main" id="{8571642D-8654-4466-AF0F-7F40D5A8BB1A}"/>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DF3F043E-0420-8CA5-7F80-AA875DFC099D}"/>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93811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EED4-95F0-788C-975E-34FF264F9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O"/>
          </a:p>
        </p:txBody>
      </p:sp>
      <p:sp>
        <p:nvSpPr>
          <p:cNvPr id="3" name="Text Placeholder 2">
            <a:extLst>
              <a:ext uri="{FF2B5EF4-FFF2-40B4-BE49-F238E27FC236}">
                <a16:creationId xmlns:a16="http://schemas.microsoft.com/office/drawing/2014/main" id="{D82D4E92-E26E-C883-0306-3108B362E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596B33-A99E-801A-952E-95B585DE51B9}"/>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5" name="Footer Placeholder 4">
            <a:extLst>
              <a:ext uri="{FF2B5EF4-FFF2-40B4-BE49-F238E27FC236}">
                <a16:creationId xmlns:a16="http://schemas.microsoft.com/office/drawing/2014/main" id="{0E73CB3A-AA06-3202-1B14-2DE9BFE372D2}"/>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C8EE8FD6-B57F-0EEB-32E7-56A45BF869E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6606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819A-7876-17DA-DFEC-B3DBE50ED309}"/>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03E7DA2C-0022-3F46-5BEE-02416FBD9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Content Placeholder 3">
            <a:extLst>
              <a:ext uri="{FF2B5EF4-FFF2-40B4-BE49-F238E27FC236}">
                <a16:creationId xmlns:a16="http://schemas.microsoft.com/office/drawing/2014/main" id="{723E0139-3EE2-DCAC-96DB-4BA39EF994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Date Placeholder 4">
            <a:extLst>
              <a:ext uri="{FF2B5EF4-FFF2-40B4-BE49-F238E27FC236}">
                <a16:creationId xmlns:a16="http://schemas.microsoft.com/office/drawing/2014/main" id="{219E7945-ACBC-FDD1-3E6C-84E7C9990F3F}"/>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6" name="Footer Placeholder 5">
            <a:extLst>
              <a:ext uri="{FF2B5EF4-FFF2-40B4-BE49-F238E27FC236}">
                <a16:creationId xmlns:a16="http://schemas.microsoft.com/office/drawing/2014/main" id="{5116FA5D-025D-D5BF-F166-47C803596C14}"/>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B68683C4-4D30-CC72-B008-BA43134D346C}"/>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504345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A3CE-647B-DD12-AEAE-C077C40E2926}"/>
              </a:ext>
            </a:extLst>
          </p:cNvPr>
          <p:cNvSpPr>
            <a:spLocks noGrp="1"/>
          </p:cNvSpPr>
          <p:nvPr>
            <p:ph type="title"/>
          </p:nvPr>
        </p:nvSpPr>
        <p:spPr>
          <a:xfrm>
            <a:off x="839788" y="365125"/>
            <a:ext cx="10515600" cy="1325563"/>
          </a:xfrm>
        </p:spPr>
        <p:txBody>
          <a:bodyPr/>
          <a:lstStyle/>
          <a:p>
            <a:r>
              <a:rPr lang="en-US"/>
              <a:t>Click to edit Master title style</a:t>
            </a:r>
            <a:endParaRPr lang="en-CO"/>
          </a:p>
        </p:txBody>
      </p:sp>
      <p:sp>
        <p:nvSpPr>
          <p:cNvPr id="3" name="Text Placeholder 2">
            <a:extLst>
              <a:ext uri="{FF2B5EF4-FFF2-40B4-BE49-F238E27FC236}">
                <a16:creationId xmlns:a16="http://schemas.microsoft.com/office/drawing/2014/main" id="{88D60927-A0B1-6F5C-C2BE-7A93C7B63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EF5DA6-7D1C-BCC7-C788-43EED52A3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Text Placeholder 4">
            <a:extLst>
              <a:ext uri="{FF2B5EF4-FFF2-40B4-BE49-F238E27FC236}">
                <a16:creationId xmlns:a16="http://schemas.microsoft.com/office/drawing/2014/main" id="{E02FE7A3-8E4D-554D-9E18-7E4AC680C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CC2C1B-8411-9F10-0B21-012059245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7" name="Date Placeholder 6">
            <a:extLst>
              <a:ext uri="{FF2B5EF4-FFF2-40B4-BE49-F238E27FC236}">
                <a16:creationId xmlns:a16="http://schemas.microsoft.com/office/drawing/2014/main" id="{27A25480-D8DC-EA05-9833-7BEC691AC915}"/>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8" name="Footer Placeholder 7">
            <a:extLst>
              <a:ext uri="{FF2B5EF4-FFF2-40B4-BE49-F238E27FC236}">
                <a16:creationId xmlns:a16="http://schemas.microsoft.com/office/drawing/2014/main" id="{486B578C-EAEE-90AE-F862-B0ACF0CD0902}"/>
              </a:ext>
            </a:extLst>
          </p:cNvPr>
          <p:cNvSpPr>
            <a:spLocks noGrp="1"/>
          </p:cNvSpPr>
          <p:nvPr>
            <p:ph type="ftr" sz="quarter" idx="11"/>
          </p:nvPr>
        </p:nvSpPr>
        <p:spPr/>
        <p:txBody>
          <a:bodyPr/>
          <a:lstStyle/>
          <a:p>
            <a:endParaRPr lang="en-CO"/>
          </a:p>
        </p:txBody>
      </p:sp>
      <p:sp>
        <p:nvSpPr>
          <p:cNvPr id="9" name="Slide Number Placeholder 8">
            <a:extLst>
              <a:ext uri="{FF2B5EF4-FFF2-40B4-BE49-F238E27FC236}">
                <a16:creationId xmlns:a16="http://schemas.microsoft.com/office/drawing/2014/main" id="{06F50BDA-96A4-809B-99B5-381A5858F44A}"/>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99859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5802-B2C9-BEDA-4328-83E6D41B2D5B}"/>
              </a:ext>
            </a:extLst>
          </p:cNvPr>
          <p:cNvSpPr>
            <a:spLocks noGrp="1"/>
          </p:cNvSpPr>
          <p:nvPr>
            <p:ph type="title"/>
          </p:nvPr>
        </p:nvSpPr>
        <p:spPr/>
        <p:txBody>
          <a:bodyPr/>
          <a:lstStyle/>
          <a:p>
            <a:r>
              <a:rPr lang="en-US"/>
              <a:t>Click to edit Master title style</a:t>
            </a:r>
            <a:endParaRPr lang="en-CO"/>
          </a:p>
        </p:txBody>
      </p:sp>
      <p:sp>
        <p:nvSpPr>
          <p:cNvPr id="3" name="Date Placeholder 2">
            <a:extLst>
              <a:ext uri="{FF2B5EF4-FFF2-40B4-BE49-F238E27FC236}">
                <a16:creationId xmlns:a16="http://schemas.microsoft.com/office/drawing/2014/main" id="{029F69FA-D606-FC3A-8087-3E109351F74C}"/>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4" name="Footer Placeholder 3">
            <a:extLst>
              <a:ext uri="{FF2B5EF4-FFF2-40B4-BE49-F238E27FC236}">
                <a16:creationId xmlns:a16="http://schemas.microsoft.com/office/drawing/2014/main" id="{F573DDDD-DB41-B5FE-C8B1-9F8673878491}"/>
              </a:ext>
            </a:extLst>
          </p:cNvPr>
          <p:cNvSpPr>
            <a:spLocks noGrp="1"/>
          </p:cNvSpPr>
          <p:nvPr>
            <p:ph type="ftr" sz="quarter" idx="11"/>
          </p:nvPr>
        </p:nvSpPr>
        <p:spPr/>
        <p:txBody>
          <a:bodyPr/>
          <a:lstStyle/>
          <a:p>
            <a:endParaRPr lang="en-CO"/>
          </a:p>
        </p:txBody>
      </p:sp>
      <p:sp>
        <p:nvSpPr>
          <p:cNvPr id="5" name="Slide Number Placeholder 4">
            <a:extLst>
              <a:ext uri="{FF2B5EF4-FFF2-40B4-BE49-F238E27FC236}">
                <a16:creationId xmlns:a16="http://schemas.microsoft.com/office/drawing/2014/main" id="{CF36713F-A789-72CE-75CF-3D6C14C3FDD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35455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5F06D-5E14-5C44-9A5F-304FDA0AA8B6}"/>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3" name="Footer Placeholder 2">
            <a:extLst>
              <a:ext uri="{FF2B5EF4-FFF2-40B4-BE49-F238E27FC236}">
                <a16:creationId xmlns:a16="http://schemas.microsoft.com/office/drawing/2014/main" id="{74D44B2E-1C04-ACAD-E280-F29DA90D0AF0}"/>
              </a:ext>
            </a:extLst>
          </p:cNvPr>
          <p:cNvSpPr>
            <a:spLocks noGrp="1"/>
          </p:cNvSpPr>
          <p:nvPr>
            <p:ph type="ftr" sz="quarter" idx="11"/>
          </p:nvPr>
        </p:nvSpPr>
        <p:spPr/>
        <p:txBody>
          <a:bodyPr/>
          <a:lstStyle/>
          <a:p>
            <a:endParaRPr lang="en-CO"/>
          </a:p>
        </p:txBody>
      </p:sp>
      <p:sp>
        <p:nvSpPr>
          <p:cNvPr id="4" name="Slide Number Placeholder 3">
            <a:extLst>
              <a:ext uri="{FF2B5EF4-FFF2-40B4-BE49-F238E27FC236}">
                <a16:creationId xmlns:a16="http://schemas.microsoft.com/office/drawing/2014/main" id="{DF39BE24-E3D1-7985-87A9-C545ED85E9F2}"/>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1430053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1377-FE48-6806-7227-E7013D1B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Content Placeholder 2">
            <a:extLst>
              <a:ext uri="{FF2B5EF4-FFF2-40B4-BE49-F238E27FC236}">
                <a16:creationId xmlns:a16="http://schemas.microsoft.com/office/drawing/2014/main" id="{B58EB5E4-2E9E-6404-3257-8A61F4E0A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Text Placeholder 3">
            <a:extLst>
              <a:ext uri="{FF2B5EF4-FFF2-40B4-BE49-F238E27FC236}">
                <a16:creationId xmlns:a16="http://schemas.microsoft.com/office/drawing/2014/main" id="{06E66F8D-E9BD-648F-1E43-98FCE75F1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53BE6-766C-2374-E179-45BDA4BBAD47}"/>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6" name="Footer Placeholder 5">
            <a:extLst>
              <a:ext uri="{FF2B5EF4-FFF2-40B4-BE49-F238E27FC236}">
                <a16:creationId xmlns:a16="http://schemas.microsoft.com/office/drawing/2014/main" id="{0080A6C8-15FC-8C0C-95EC-FA45F8DF1BA7}"/>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ABC7C66C-A9A4-A2FF-54F0-E73283ECE2C4}"/>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341740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7F86-5F43-AF7A-9B9C-9756C1ECC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O"/>
          </a:p>
        </p:txBody>
      </p:sp>
      <p:sp>
        <p:nvSpPr>
          <p:cNvPr id="3" name="Picture Placeholder 2">
            <a:extLst>
              <a:ext uri="{FF2B5EF4-FFF2-40B4-BE49-F238E27FC236}">
                <a16:creationId xmlns:a16="http://schemas.microsoft.com/office/drawing/2014/main" id="{3D1F637E-524B-4BC0-F60D-487C0A376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O"/>
          </a:p>
        </p:txBody>
      </p:sp>
      <p:sp>
        <p:nvSpPr>
          <p:cNvPr id="4" name="Text Placeholder 3">
            <a:extLst>
              <a:ext uri="{FF2B5EF4-FFF2-40B4-BE49-F238E27FC236}">
                <a16:creationId xmlns:a16="http://schemas.microsoft.com/office/drawing/2014/main" id="{0670419F-8EF3-B7A1-3BCA-A6A3673E6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821608-34DE-8382-FF72-82FDC6A77159}"/>
              </a:ext>
            </a:extLst>
          </p:cNvPr>
          <p:cNvSpPr>
            <a:spLocks noGrp="1"/>
          </p:cNvSpPr>
          <p:nvPr>
            <p:ph type="dt" sz="half" idx="10"/>
          </p:nvPr>
        </p:nvSpPr>
        <p:spPr/>
        <p:txBody>
          <a:bodyPr/>
          <a:lstStyle/>
          <a:p>
            <a:fld id="{0894DE2A-A512-7A4B-850C-F5E25311DEB3}" type="datetimeFigureOut">
              <a:rPr lang="en-CO" smtClean="0"/>
              <a:t>6/11/23</a:t>
            </a:fld>
            <a:endParaRPr lang="en-CO"/>
          </a:p>
        </p:txBody>
      </p:sp>
      <p:sp>
        <p:nvSpPr>
          <p:cNvPr id="6" name="Footer Placeholder 5">
            <a:extLst>
              <a:ext uri="{FF2B5EF4-FFF2-40B4-BE49-F238E27FC236}">
                <a16:creationId xmlns:a16="http://schemas.microsoft.com/office/drawing/2014/main" id="{89BF7324-DAEE-2344-FE41-984249DA1269}"/>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89AD64C3-45A7-3EA6-9A49-AB2F6F3716BF}"/>
              </a:ext>
            </a:extLst>
          </p:cNvPr>
          <p:cNvSpPr>
            <a:spLocks noGrp="1"/>
          </p:cNvSpPr>
          <p:nvPr>
            <p:ph type="sldNum" sz="quarter" idx="12"/>
          </p:nvPr>
        </p:nvSpPr>
        <p:spPr/>
        <p:txBody>
          <a:bodyPr/>
          <a:lstStyle/>
          <a:p>
            <a:fld id="{579A324D-D4E9-D547-8951-8C77FBC93E3C}" type="slidenum">
              <a:rPr lang="en-CO" smtClean="0"/>
              <a:t>‹#›</a:t>
            </a:fld>
            <a:endParaRPr lang="en-CO"/>
          </a:p>
        </p:txBody>
      </p:sp>
    </p:spTree>
    <p:extLst>
      <p:ext uri="{BB962C8B-B14F-4D97-AF65-F5344CB8AC3E}">
        <p14:creationId xmlns:p14="http://schemas.microsoft.com/office/powerpoint/2010/main" val="230893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04691-3F8F-0DE1-5B46-28D77F148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O"/>
          </a:p>
        </p:txBody>
      </p:sp>
      <p:sp>
        <p:nvSpPr>
          <p:cNvPr id="3" name="Text Placeholder 2">
            <a:extLst>
              <a:ext uri="{FF2B5EF4-FFF2-40B4-BE49-F238E27FC236}">
                <a16:creationId xmlns:a16="http://schemas.microsoft.com/office/drawing/2014/main" id="{CA0DC8E9-F0BD-FC00-1DD1-5356117B9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77D89F85-9947-7F3B-4368-C2611D749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4DE2A-A512-7A4B-850C-F5E25311DEB3}" type="datetimeFigureOut">
              <a:rPr lang="en-CO" smtClean="0"/>
              <a:t>6/11/23</a:t>
            </a:fld>
            <a:endParaRPr lang="en-CO"/>
          </a:p>
        </p:txBody>
      </p:sp>
      <p:sp>
        <p:nvSpPr>
          <p:cNvPr id="5" name="Footer Placeholder 4">
            <a:extLst>
              <a:ext uri="{FF2B5EF4-FFF2-40B4-BE49-F238E27FC236}">
                <a16:creationId xmlns:a16="http://schemas.microsoft.com/office/drawing/2014/main" id="{41B6B3F9-B9CD-D178-06A0-00D2140C8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O"/>
          </a:p>
        </p:txBody>
      </p:sp>
      <p:sp>
        <p:nvSpPr>
          <p:cNvPr id="6" name="Slide Number Placeholder 5">
            <a:extLst>
              <a:ext uri="{FF2B5EF4-FFF2-40B4-BE49-F238E27FC236}">
                <a16:creationId xmlns:a16="http://schemas.microsoft.com/office/drawing/2014/main" id="{342CE7B4-58E6-B7FF-CCFA-B0B77BE8C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A324D-D4E9-D547-8951-8C77FBC93E3C}" type="slidenum">
              <a:rPr lang="en-CO" smtClean="0"/>
              <a:t>‹#›</a:t>
            </a:fld>
            <a:endParaRPr lang="en-CO"/>
          </a:p>
        </p:txBody>
      </p:sp>
    </p:spTree>
    <p:extLst>
      <p:ext uri="{BB962C8B-B14F-4D97-AF65-F5344CB8AC3E}">
        <p14:creationId xmlns:p14="http://schemas.microsoft.com/office/powerpoint/2010/main" val="381293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customXml" Target="../ink/ink4.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customXml" Target="../ink/ink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55.png"/><Relationship Id="rId18" Type="http://schemas.openxmlformats.org/officeDocument/2006/relationships/customXml" Target="../ink/ink14.xml"/><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customXml" Target="../ink/ink11.xml"/><Relationship Id="rId17" Type="http://schemas.openxmlformats.org/officeDocument/2006/relationships/image" Target="../media/image57.png"/><Relationship Id="rId2" Type="http://schemas.openxmlformats.org/officeDocument/2006/relationships/image" Target="../media/image49.png"/><Relationship Id="rId16"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customXml" Target="../ink/ink8.xml"/><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customXml" Target="../ink/ink10.xml"/><Relationship Id="rId19" Type="http://schemas.openxmlformats.org/officeDocument/2006/relationships/image" Target="../media/image58.png"/><Relationship Id="rId4" Type="http://schemas.openxmlformats.org/officeDocument/2006/relationships/customXml" Target="../ink/ink7.xml"/><Relationship Id="rId9" Type="http://schemas.openxmlformats.org/officeDocument/2006/relationships/image" Target="../media/image53.png"/><Relationship Id="rId14" Type="http://schemas.openxmlformats.org/officeDocument/2006/relationships/customXml" Target="../ink/ink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51.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C9CB02-DC8F-97E7-7003-19B7F2BB5424}"/>
              </a:ext>
            </a:extLst>
          </p:cNvPr>
          <p:cNvPicPr>
            <a:picLocks noChangeAspect="1"/>
          </p:cNvPicPr>
          <p:nvPr/>
        </p:nvPicPr>
        <p:blipFill rotWithShape="1">
          <a:blip r:embed="rId2">
            <a:alphaModFix amt="5000"/>
          </a:blip>
          <a:srcRect l="4407" t="5581" r="72743" b="51342"/>
          <a:stretch/>
        </p:blipFill>
        <p:spPr>
          <a:xfrm>
            <a:off x="800175" y="85290"/>
            <a:ext cx="965150" cy="2514279"/>
          </a:xfrm>
          <a:prstGeom prst="rect">
            <a:avLst/>
          </a:prstGeom>
        </p:spPr>
      </p:pic>
      <p:pic>
        <p:nvPicPr>
          <p:cNvPr id="11" name="Picture 10">
            <a:extLst>
              <a:ext uri="{FF2B5EF4-FFF2-40B4-BE49-F238E27FC236}">
                <a16:creationId xmlns:a16="http://schemas.microsoft.com/office/drawing/2014/main" id="{4E2438E4-C540-2A3F-49FA-9880E4440DE3}"/>
              </a:ext>
            </a:extLst>
          </p:cNvPr>
          <p:cNvPicPr>
            <a:picLocks noChangeAspect="1"/>
          </p:cNvPicPr>
          <p:nvPr/>
        </p:nvPicPr>
        <p:blipFill rotWithShape="1">
          <a:blip r:embed="rId2">
            <a:alphaModFix amt="5000"/>
          </a:blip>
          <a:srcRect t="50000" r="71078" b="5393"/>
          <a:stretch/>
        </p:blipFill>
        <p:spPr>
          <a:xfrm>
            <a:off x="630734" y="4088627"/>
            <a:ext cx="1196788" cy="2550591"/>
          </a:xfrm>
          <a:prstGeom prst="rect">
            <a:avLst/>
          </a:prstGeom>
        </p:spPr>
      </p:pic>
      <p:pic>
        <p:nvPicPr>
          <p:cNvPr id="14" name="Picture 13">
            <a:extLst>
              <a:ext uri="{FF2B5EF4-FFF2-40B4-BE49-F238E27FC236}">
                <a16:creationId xmlns:a16="http://schemas.microsoft.com/office/drawing/2014/main" id="{DA1E26D0-43D8-FC8E-F10D-15172634C469}"/>
              </a:ext>
            </a:extLst>
          </p:cNvPr>
          <p:cNvPicPr>
            <a:picLocks noChangeAspect="1"/>
          </p:cNvPicPr>
          <p:nvPr/>
        </p:nvPicPr>
        <p:blipFill rotWithShape="1">
          <a:blip r:embed="rId2">
            <a:alphaModFix amt="5000"/>
          </a:blip>
          <a:srcRect l="64366" t="50000" r="7456"/>
          <a:stretch/>
        </p:blipFill>
        <p:spPr>
          <a:xfrm>
            <a:off x="9810997" y="4066316"/>
            <a:ext cx="999417" cy="2450492"/>
          </a:xfrm>
          <a:prstGeom prst="rect">
            <a:avLst/>
          </a:prstGeom>
        </p:spPr>
      </p:pic>
      <p:pic>
        <p:nvPicPr>
          <p:cNvPr id="15" name="Picture 14">
            <a:extLst>
              <a:ext uri="{FF2B5EF4-FFF2-40B4-BE49-F238E27FC236}">
                <a16:creationId xmlns:a16="http://schemas.microsoft.com/office/drawing/2014/main" id="{DF7CABC0-349A-98E5-9217-AE990D046C17}"/>
              </a:ext>
            </a:extLst>
          </p:cNvPr>
          <p:cNvPicPr>
            <a:picLocks noChangeAspect="1"/>
          </p:cNvPicPr>
          <p:nvPr/>
        </p:nvPicPr>
        <p:blipFill rotWithShape="1">
          <a:blip r:embed="rId2">
            <a:alphaModFix amt="5000"/>
          </a:blip>
          <a:srcRect l="33128" t="3357" r="42101" b="56251"/>
          <a:stretch/>
        </p:blipFill>
        <p:spPr>
          <a:xfrm rot="16200000">
            <a:off x="8668249" y="-429152"/>
            <a:ext cx="1229407" cy="2770095"/>
          </a:xfrm>
          <a:prstGeom prst="rect">
            <a:avLst/>
          </a:prstGeom>
        </p:spPr>
      </p:pic>
      <p:pic>
        <p:nvPicPr>
          <p:cNvPr id="16" name="Picture 15">
            <a:extLst>
              <a:ext uri="{FF2B5EF4-FFF2-40B4-BE49-F238E27FC236}">
                <a16:creationId xmlns:a16="http://schemas.microsoft.com/office/drawing/2014/main" id="{FE18FFED-D2F0-30F8-D0CA-E73E5D8BA91A}"/>
              </a:ext>
            </a:extLst>
          </p:cNvPr>
          <p:cNvPicPr>
            <a:picLocks noChangeAspect="1"/>
          </p:cNvPicPr>
          <p:nvPr/>
        </p:nvPicPr>
        <p:blipFill rotWithShape="1">
          <a:blip r:embed="rId2">
            <a:alphaModFix amt="5000"/>
          </a:blip>
          <a:srcRect l="67957" b="51342"/>
          <a:stretch/>
        </p:blipFill>
        <p:spPr>
          <a:xfrm rot="19268767">
            <a:off x="4569594" y="19731"/>
            <a:ext cx="1021543" cy="2143549"/>
          </a:xfrm>
          <a:prstGeom prst="rect">
            <a:avLst/>
          </a:prstGeom>
        </p:spPr>
      </p:pic>
      <p:pic>
        <p:nvPicPr>
          <p:cNvPr id="9" name="Picture 8">
            <a:extLst>
              <a:ext uri="{FF2B5EF4-FFF2-40B4-BE49-F238E27FC236}">
                <a16:creationId xmlns:a16="http://schemas.microsoft.com/office/drawing/2014/main" id="{C83D36F6-B76B-2443-20B8-46B65FB7321D}"/>
              </a:ext>
            </a:extLst>
          </p:cNvPr>
          <p:cNvPicPr>
            <a:picLocks noChangeAspect="1"/>
          </p:cNvPicPr>
          <p:nvPr/>
        </p:nvPicPr>
        <p:blipFill>
          <a:blip r:embed="rId3">
            <a:alphaModFix amt="4000"/>
          </a:blip>
          <a:stretch>
            <a:fillRect/>
          </a:stretch>
        </p:blipFill>
        <p:spPr>
          <a:xfrm>
            <a:off x="0" y="1759825"/>
            <a:ext cx="12192000" cy="3141784"/>
          </a:xfrm>
          <a:prstGeom prst="rect">
            <a:avLst/>
          </a:prstGeom>
        </p:spPr>
      </p:pic>
      <p:sp>
        <p:nvSpPr>
          <p:cNvPr id="2" name="Title 1">
            <a:extLst>
              <a:ext uri="{FF2B5EF4-FFF2-40B4-BE49-F238E27FC236}">
                <a16:creationId xmlns:a16="http://schemas.microsoft.com/office/drawing/2014/main" id="{B2F24EAC-6C60-42C0-BDC2-EDF415D802A3}"/>
              </a:ext>
            </a:extLst>
          </p:cNvPr>
          <p:cNvSpPr>
            <a:spLocks noGrp="1"/>
          </p:cNvSpPr>
          <p:nvPr>
            <p:ph type="ctrTitle"/>
          </p:nvPr>
        </p:nvSpPr>
        <p:spPr>
          <a:xfrm>
            <a:off x="1033130" y="677250"/>
            <a:ext cx="10125740" cy="2776317"/>
          </a:xfrm>
        </p:spPr>
        <p:txBody>
          <a:bodyPr>
            <a:noAutofit/>
          </a:bodyPr>
          <a:lstStyle/>
          <a:p>
            <a:r>
              <a:rPr lang="es-ES_tradnl" sz="4500" dirty="0" err="1">
                <a:solidFill>
                  <a:srgbClr val="282828"/>
                </a:solidFill>
                <a:latin typeface="Times New Roman" panose="02020603050405020304" pitchFamily="18" charset="0"/>
                <a:cs typeface="Times New Roman" panose="02020603050405020304" pitchFamily="18" charset="0"/>
              </a:rPr>
              <a:t>Health</a:t>
            </a:r>
            <a:r>
              <a:rPr lang="es-ES_tradnl" sz="4500" dirty="0">
                <a:solidFill>
                  <a:srgbClr val="282828"/>
                </a:solidFill>
                <a:latin typeface="Times New Roman" panose="02020603050405020304" pitchFamily="18" charset="0"/>
                <a:cs typeface="Times New Roman" panose="02020603050405020304" pitchFamily="18" charset="0"/>
              </a:rPr>
              <a:t>, </a:t>
            </a:r>
            <a:r>
              <a:rPr lang="es-ES_tradnl" sz="4500" dirty="0" err="1">
                <a:solidFill>
                  <a:srgbClr val="282828"/>
                </a:solidFill>
                <a:latin typeface="Times New Roman" panose="02020603050405020304" pitchFamily="18" charset="0"/>
                <a:cs typeface="Times New Roman" panose="02020603050405020304" pitchFamily="18" charset="0"/>
              </a:rPr>
              <a:t>mortality</a:t>
            </a:r>
            <a:r>
              <a:rPr lang="es-ES_tradnl" sz="4500" dirty="0">
                <a:solidFill>
                  <a:srgbClr val="282828"/>
                </a:solidFill>
                <a:latin typeface="Times New Roman" panose="02020603050405020304" pitchFamily="18" charset="0"/>
                <a:cs typeface="Times New Roman" panose="02020603050405020304" pitchFamily="18" charset="0"/>
              </a:rPr>
              <a:t> and Human </a:t>
            </a:r>
            <a:r>
              <a:rPr lang="es-ES_tradnl" sz="4500" b="0" i="0" dirty="0" err="1">
                <a:solidFill>
                  <a:srgbClr val="282828"/>
                </a:solidFill>
                <a:effectLst/>
                <a:latin typeface="Times New Roman" panose="02020603050405020304" pitchFamily="18" charset="0"/>
                <a:cs typeface="Times New Roman" panose="02020603050405020304" pitchFamily="18" charset="0"/>
              </a:rPr>
              <a:t>Aging</a:t>
            </a:r>
            <a:r>
              <a:rPr lang="es-ES_tradnl" sz="4500" b="0" i="0" dirty="0">
                <a:solidFill>
                  <a:srgbClr val="282828"/>
                </a:solidFill>
                <a:effectLst/>
                <a:latin typeface="Times New Roman" panose="02020603050405020304" pitchFamily="18" charset="0"/>
                <a:cs typeface="Times New Roman" panose="02020603050405020304" pitchFamily="18" charset="0"/>
              </a:rPr>
              <a:t> </a:t>
            </a:r>
            <a:endParaRPr lang="es-ES_tradnl" sz="45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03A68B4-DD67-2DB6-516A-55A04F265CC7}"/>
              </a:ext>
            </a:extLst>
          </p:cNvPr>
          <p:cNvPicPr>
            <a:picLocks noChangeAspect="1"/>
          </p:cNvPicPr>
          <p:nvPr/>
        </p:nvPicPr>
        <p:blipFill rotWithShape="1">
          <a:blip r:embed="rId2">
            <a:alphaModFix amt="5000"/>
          </a:blip>
          <a:srcRect l="35063" t="52346" r="40823" b="2222"/>
          <a:stretch/>
        </p:blipFill>
        <p:spPr>
          <a:xfrm rot="16200000">
            <a:off x="4123883" y="4272209"/>
            <a:ext cx="1124833" cy="2928383"/>
          </a:xfrm>
          <a:prstGeom prst="rect">
            <a:avLst/>
          </a:prstGeom>
        </p:spPr>
      </p:pic>
      <p:sp>
        <p:nvSpPr>
          <p:cNvPr id="3" name="Subtitle 2">
            <a:extLst>
              <a:ext uri="{FF2B5EF4-FFF2-40B4-BE49-F238E27FC236}">
                <a16:creationId xmlns:a16="http://schemas.microsoft.com/office/drawing/2014/main" id="{2675340B-E021-FFA3-67FA-D2271823AAC2}"/>
              </a:ext>
            </a:extLst>
          </p:cNvPr>
          <p:cNvSpPr>
            <a:spLocks noGrp="1"/>
          </p:cNvSpPr>
          <p:nvPr>
            <p:ph type="subTitle" idx="1"/>
          </p:nvPr>
        </p:nvSpPr>
        <p:spPr>
          <a:xfrm>
            <a:off x="1524000" y="3984182"/>
            <a:ext cx="9144000" cy="917427"/>
          </a:xfrm>
        </p:spPr>
        <p:txBody>
          <a:bodyPr/>
          <a:lstStyle/>
          <a:p>
            <a:r>
              <a:rPr lang="en-CO" dirty="0"/>
              <a:t>Rafael Enrique Velásquez </a:t>
            </a:r>
            <a:r>
              <a:rPr lang="en-CO"/>
              <a:t>Rojas </a:t>
            </a:r>
            <a:endParaRPr lang="en-CO" dirty="0"/>
          </a:p>
        </p:txBody>
      </p:sp>
      <p:pic>
        <p:nvPicPr>
          <p:cNvPr id="1026" name="Picture 2" descr="Logo and Seal - About - Dalhousie University">
            <a:extLst>
              <a:ext uri="{FF2B5EF4-FFF2-40B4-BE49-F238E27FC236}">
                <a16:creationId xmlns:a16="http://schemas.microsoft.com/office/drawing/2014/main" id="{DE75BFE7-3BE9-EBBD-383A-39FCF42F9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52" y="5517593"/>
            <a:ext cx="3835191" cy="108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2"/>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7310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2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pic>
        <p:nvPicPr>
          <p:cNvPr id="26" name="Picture 25" descr="A diagram of a number of age-specific parameters&#10;&#10;Description automatically generated with medium confidence">
            <a:extLst>
              <a:ext uri="{FF2B5EF4-FFF2-40B4-BE49-F238E27FC236}">
                <a16:creationId xmlns:a16="http://schemas.microsoft.com/office/drawing/2014/main" id="{9C9EAAE7-CB02-7AF8-9FE7-D78FE5C6EECF}"/>
              </a:ext>
            </a:extLst>
          </p:cNvPr>
          <p:cNvPicPr>
            <a:picLocks noChangeAspect="1"/>
          </p:cNvPicPr>
          <p:nvPr/>
        </p:nvPicPr>
        <p:blipFill rotWithShape="1">
          <a:blip r:embed="rId3"/>
          <a:srcRect l="5902" t="8583" r="8491" b="4985"/>
          <a:stretch/>
        </p:blipFill>
        <p:spPr>
          <a:xfrm>
            <a:off x="838200" y="1450074"/>
            <a:ext cx="5257800" cy="4423735"/>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50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322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diagram of different age groups&#10;&#10;Description automatically generated with medium confidence">
            <a:extLst>
              <a:ext uri="{FF2B5EF4-FFF2-40B4-BE49-F238E27FC236}">
                <a16:creationId xmlns:a16="http://schemas.microsoft.com/office/drawing/2014/main" id="{2DCFEC34-A05D-86F9-93DC-0F3553D89D26}"/>
              </a:ext>
            </a:extLst>
          </p:cNvPr>
          <p:cNvPicPr>
            <a:picLocks noChangeAspect="1"/>
          </p:cNvPicPr>
          <p:nvPr/>
        </p:nvPicPr>
        <p:blipFill rotWithShape="1">
          <a:blip r:embed="rId2"/>
          <a:srcRect l="5751" t="8354" r="9281" b="6626"/>
          <a:stretch/>
        </p:blipFill>
        <p:spPr>
          <a:xfrm>
            <a:off x="6229105" y="1450074"/>
            <a:ext cx="5124695" cy="4273207"/>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10</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6384445-F872-D81E-E7B4-4E4DC820CD83}"/>
              </a:ext>
            </a:extLst>
          </p:cNvPr>
          <p:cNvSpPr txBox="1">
            <a:spLocks/>
          </p:cNvSpPr>
          <p:nvPr/>
        </p:nvSpPr>
        <p:spPr>
          <a:xfrm>
            <a:off x="838199" y="1808120"/>
            <a:ext cx="4711019" cy="9689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000" dirty="0">
                <a:latin typeface="Times New Roman" panose="02020603050405020304" pitchFamily="18" charset="0"/>
                <a:cs typeface="Times New Roman" panose="02020603050405020304" pitchFamily="18" charset="0"/>
              </a:rPr>
              <a:t>Differences in the correlation between the 40-60 window and the 60-80 window ages.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E63C0475-0CE4-CB2A-045D-72FB7F5134AB}"/>
              </a:ext>
            </a:extLst>
          </p:cNvPr>
          <p:cNvSpPr txBox="1">
            <a:spLocks/>
          </p:cNvSpPr>
          <p:nvPr/>
        </p:nvSpPr>
        <p:spPr>
          <a:xfrm>
            <a:off x="838199" y="3429000"/>
            <a:ext cx="4711019"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Depending on the observation window, there are different values for the parameters of Gompertz’s Law.</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35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97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Why these proposals for the models?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65A28E0-77B8-FEB0-7E40-E67D11B1C1D5}"/>
              </a:ext>
            </a:extLst>
          </p:cNvPr>
          <p:cNvPicPr>
            <a:picLocks noChangeAspect="1"/>
          </p:cNvPicPr>
          <p:nvPr/>
        </p:nvPicPr>
        <p:blipFill>
          <a:blip r:embed="rId2"/>
          <a:stretch>
            <a:fillRect/>
          </a:stretch>
        </p:blipFill>
        <p:spPr>
          <a:xfrm>
            <a:off x="2088483" y="1666000"/>
            <a:ext cx="8015033" cy="3920224"/>
          </a:xfrm>
          <a:prstGeom prst="rect">
            <a:avLst/>
          </a:prstGeom>
        </p:spPr>
      </p:pic>
      <p:sp>
        <p:nvSpPr>
          <p:cNvPr id="2" name="TextBox 1">
            <a:extLst>
              <a:ext uri="{FF2B5EF4-FFF2-40B4-BE49-F238E27FC236}">
                <a16:creationId xmlns:a16="http://schemas.microsoft.com/office/drawing/2014/main" id="{6E4382BC-C014-5AB9-B59B-DCADEBDB18AB}"/>
              </a:ext>
            </a:extLst>
          </p:cNvPr>
          <p:cNvSpPr txBox="1"/>
          <p:nvPr/>
        </p:nvSpPr>
        <p:spPr>
          <a:xfrm>
            <a:off x="319315" y="5898832"/>
            <a:ext cx="10456261" cy="738664"/>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Farrell, S., Kane, A. E., Bisset, E., Howlett, S. E., &amp; Rutenberg, A. D. (2022). Measurements of damage and repair of binary health attributes in aging mice and humans reveal that robustness and resilience decrease with age, operate over broad timescales, and are affected differently by interventions. </a:t>
            </a:r>
            <a:r>
              <a:rPr lang="en-GB" sz="1400" b="0" i="1" dirty="0" err="1">
                <a:solidFill>
                  <a:srgbClr val="222222"/>
                </a:solidFill>
                <a:effectLst/>
                <a:latin typeface="Arial" panose="020B0604020202020204" pitchFamily="34" charset="0"/>
              </a:rPr>
              <a:t>Elife</a:t>
            </a:r>
            <a:r>
              <a:rPr lang="en-GB" sz="1400" b="0" i="0" dirty="0">
                <a:solidFill>
                  <a:srgbClr val="222222"/>
                </a:solidFill>
                <a:effectLst/>
                <a:latin typeface="Arial" panose="020B0604020202020204" pitchFamily="34" charset="0"/>
              </a:rPr>
              <a:t>, </a:t>
            </a:r>
            <a:r>
              <a:rPr lang="en-GB" sz="1400" b="0" i="1" dirty="0">
                <a:solidFill>
                  <a:srgbClr val="222222"/>
                </a:solidFill>
                <a:effectLst/>
                <a:latin typeface="Arial" panose="020B0604020202020204" pitchFamily="34" charset="0"/>
              </a:rPr>
              <a:t>11</a:t>
            </a:r>
            <a:r>
              <a:rPr lang="en-GB" sz="1400" b="0" i="0" dirty="0">
                <a:solidFill>
                  <a:srgbClr val="222222"/>
                </a:solidFill>
                <a:effectLst/>
                <a:latin typeface="Arial" panose="020B0604020202020204" pitchFamily="34" charset="0"/>
              </a:rPr>
              <a:t>, e77632.</a:t>
            </a:r>
            <a:endParaRPr lang="en-CO" sz="1400" dirty="0"/>
          </a:p>
        </p:txBody>
      </p:sp>
    </p:spTree>
    <p:extLst>
      <p:ext uri="{BB962C8B-B14F-4D97-AF65-F5344CB8AC3E}">
        <p14:creationId xmlns:p14="http://schemas.microsoft.com/office/powerpoint/2010/main" val="214940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73065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Repair and damages nodes model</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black text on a white background&#10;&#10;Description automatically generated">
            <a:extLst>
              <a:ext uri="{FF2B5EF4-FFF2-40B4-BE49-F238E27FC236}">
                <a16:creationId xmlns:a16="http://schemas.microsoft.com/office/drawing/2014/main" id="{2E0ABDAB-A7EC-3BC1-A7EE-2FA1E9FCD5BC}"/>
              </a:ext>
            </a:extLst>
          </p:cNvPr>
          <p:cNvPicPr>
            <a:picLocks noChangeAspect="1"/>
          </p:cNvPicPr>
          <p:nvPr/>
        </p:nvPicPr>
        <p:blipFill>
          <a:blip r:embed="rId2"/>
          <a:stretch>
            <a:fillRect/>
          </a:stretch>
        </p:blipFill>
        <p:spPr>
          <a:xfrm>
            <a:off x="685315" y="2042884"/>
            <a:ext cx="6155323" cy="93648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64A0F4-E69A-2732-B374-24048B2E525E}"/>
                  </a:ext>
                </a:extLst>
              </p14:cNvPr>
              <p14:cNvContentPartPr/>
              <p14:nvPr/>
            </p14:nvContentPartPr>
            <p14:xfrm>
              <a:off x="5946562" y="2312628"/>
              <a:ext cx="928800" cy="488160"/>
            </p14:xfrm>
          </p:contentPart>
        </mc:Choice>
        <mc:Fallback xmlns="">
          <p:pic>
            <p:nvPicPr>
              <p:cNvPr id="2" name="Ink 1">
                <a:extLst>
                  <a:ext uri="{FF2B5EF4-FFF2-40B4-BE49-F238E27FC236}">
                    <a16:creationId xmlns:a16="http://schemas.microsoft.com/office/drawing/2014/main" id="{8564A0F4-E69A-2732-B374-24048B2E525E}"/>
                  </a:ext>
                </a:extLst>
              </p:cNvPr>
              <p:cNvPicPr/>
              <p:nvPr/>
            </p:nvPicPr>
            <p:blipFill>
              <a:blip r:embed="rId4"/>
              <a:stretch>
                <a:fillRect/>
              </a:stretch>
            </p:blipFill>
            <p:spPr>
              <a:xfrm>
                <a:off x="5874922" y="216862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362B1A3-EF8F-CCC2-4535-BA93BD6666CD}"/>
                  </a:ext>
                </a:extLst>
              </p14:cNvPr>
              <p14:cNvContentPartPr/>
              <p14:nvPr/>
            </p14:nvContentPartPr>
            <p14:xfrm>
              <a:off x="4073004" y="2237528"/>
              <a:ext cx="927000" cy="485640"/>
            </p14:xfrm>
          </p:contentPart>
        </mc:Choice>
        <mc:Fallback xmlns="">
          <p:pic>
            <p:nvPicPr>
              <p:cNvPr id="3" name="Ink 2">
                <a:extLst>
                  <a:ext uri="{FF2B5EF4-FFF2-40B4-BE49-F238E27FC236}">
                    <a16:creationId xmlns:a16="http://schemas.microsoft.com/office/drawing/2014/main" id="{F362B1A3-EF8F-CCC2-4535-BA93BD6666CD}"/>
                  </a:ext>
                </a:extLst>
              </p:cNvPr>
              <p:cNvPicPr/>
              <p:nvPr/>
            </p:nvPicPr>
            <p:blipFill>
              <a:blip r:embed="rId6"/>
              <a:stretch>
                <a:fillRect/>
              </a:stretch>
            </p:blipFill>
            <p:spPr>
              <a:xfrm>
                <a:off x="4001004" y="2093528"/>
                <a:ext cx="1070640" cy="77328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ECC04C-5D45-1E55-E118-193DAF57C709}"/>
                  </a:ext>
                </a:extLst>
              </p:cNvPr>
              <p:cNvSpPr txBox="1"/>
              <p:nvPr/>
            </p:nvSpPr>
            <p:spPr>
              <a:xfrm>
                <a:off x="7838908" y="2042884"/>
                <a:ext cx="4033777" cy="1112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𝑑𝑎𝑚𝑎𝑔𝑒</m:t>
                              </m:r>
                            </m:sub>
                          </m:sSub>
                        </m:num>
                        <m:den>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𝑡𝑜𝑡𝑎𝑙</m:t>
                              </m:r>
                            </m:sub>
                          </m:sSub>
                        </m:den>
                      </m:f>
                    </m:oMath>
                  </m:oMathPara>
                </a14:m>
                <a:endParaRPr lang="en-CO" sz="3200" dirty="0"/>
              </a:p>
            </p:txBody>
          </p:sp>
        </mc:Choice>
        <mc:Fallback xmlns="">
          <p:sp>
            <p:nvSpPr>
              <p:cNvPr id="7" name="TextBox 6">
                <a:extLst>
                  <a:ext uri="{FF2B5EF4-FFF2-40B4-BE49-F238E27FC236}">
                    <a16:creationId xmlns:a16="http://schemas.microsoft.com/office/drawing/2014/main" id="{3DECC04C-5D45-1E55-E118-193DAF57C709}"/>
                  </a:ext>
                </a:extLst>
              </p:cNvPr>
              <p:cNvSpPr txBox="1">
                <a:spLocks noRot="1" noChangeAspect="1" noMove="1" noResize="1" noEditPoints="1" noAdjustHandles="1" noChangeArrowheads="1" noChangeShapeType="1" noTextEdit="1"/>
              </p:cNvSpPr>
              <p:nvPr/>
            </p:nvSpPr>
            <p:spPr>
              <a:xfrm>
                <a:off x="7838908" y="2042884"/>
                <a:ext cx="4033777" cy="1112099"/>
              </a:xfrm>
              <a:prstGeom prst="rect">
                <a:avLst/>
              </a:prstGeom>
              <a:blipFill>
                <a:blip r:embed="rId7"/>
                <a:stretch>
                  <a:fillRect b="-337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E6C2B2-BEB5-1423-2C4A-8819AE6C1633}"/>
                  </a:ext>
                </a:extLst>
              </p:cNvPr>
              <p:cNvSpPr txBox="1"/>
              <p:nvPr/>
            </p:nvSpPr>
            <p:spPr>
              <a:xfrm>
                <a:off x="685315" y="3878636"/>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(1−</m:t>
                          </m:r>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𝑑𝑎𝑚𝑎𝑔𝑒</m:t>
                      </m:r>
                    </m:oMath>
                  </m:oMathPara>
                </a14:m>
                <a:endParaRPr lang="en-CO" sz="3200" dirty="0"/>
              </a:p>
            </p:txBody>
          </p:sp>
        </mc:Choice>
        <mc:Fallback xmlns="">
          <p:sp>
            <p:nvSpPr>
              <p:cNvPr id="9" name="TextBox 8">
                <a:extLst>
                  <a:ext uri="{FF2B5EF4-FFF2-40B4-BE49-F238E27FC236}">
                    <a16:creationId xmlns:a16="http://schemas.microsoft.com/office/drawing/2014/main" id="{CFE6C2B2-BEB5-1423-2C4A-8819AE6C1633}"/>
                  </a:ext>
                </a:extLst>
              </p:cNvPr>
              <p:cNvSpPr txBox="1">
                <a:spLocks noRot="1" noChangeAspect="1" noMove="1" noResize="1" noEditPoints="1" noAdjustHandles="1" noChangeArrowheads="1" noChangeShapeType="1" noTextEdit="1"/>
              </p:cNvSpPr>
              <p:nvPr/>
            </p:nvSpPr>
            <p:spPr>
              <a:xfrm>
                <a:off x="685315" y="3878636"/>
                <a:ext cx="8316347" cy="584775"/>
              </a:xfrm>
              <a:prstGeom prst="rect">
                <a:avLst/>
              </a:prstGeom>
              <a:blipFill>
                <a:blip r:embed="rId8"/>
                <a:stretch>
                  <a:fillRect b="-23404"/>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DC3CC8-1C8E-FA39-E8AC-621C8C005C96}"/>
                  </a:ext>
                </a:extLst>
              </p:cNvPr>
              <p:cNvSpPr txBox="1"/>
              <p:nvPr/>
            </p:nvSpPr>
            <p:spPr>
              <a:xfrm>
                <a:off x="548508" y="4791611"/>
                <a:ext cx="831634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O"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i="1">
                          <a:latin typeface="Cambria Math" panose="02040503050406030204" pitchFamily="18" charset="0"/>
                        </a:rPr>
                        <m:t>≝</m:t>
                      </m:r>
                      <m:r>
                        <a:rPr lang="en-US" sz="3200" i="1">
                          <a:latin typeface="Cambria Math" panose="02040503050406030204" pitchFamily="18" charset="0"/>
                        </a:rPr>
                        <m:t>𝑎𝑡𝑡𝑟𝑖𝑏𝑢𝑡𝑒𝑠</m:t>
                      </m:r>
                      <m:r>
                        <a:rPr lang="en-US" sz="3200" i="1">
                          <a:latin typeface="Cambria Math" panose="02040503050406030204" pitchFamily="18" charset="0"/>
                        </a:rPr>
                        <m:t> </m:t>
                      </m:r>
                      <m:r>
                        <a:rPr lang="en-US" sz="3200" i="1">
                          <a:latin typeface="Cambria Math" panose="02040503050406030204" pitchFamily="18" charset="0"/>
                        </a:rPr>
                        <m:t>𝑎𝑣𝑎𝑖𝑙𝑎𝑏𝑙𝑒</m:t>
                      </m:r>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b="0" i="1" smtClean="0">
                          <a:latin typeface="Cambria Math" panose="02040503050406030204" pitchFamily="18" charset="0"/>
                        </a:rPr>
                        <m:t>𝑟𝑒𝑝𝑎𝑖𝑟</m:t>
                      </m:r>
                    </m:oMath>
                  </m:oMathPara>
                </a14:m>
                <a:endParaRPr lang="en-CO" sz="3200" dirty="0"/>
              </a:p>
            </p:txBody>
          </p:sp>
        </mc:Choice>
        <mc:Fallback xmlns="">
          <p:sp>
            <p:nvSpPr>
              <p:cNvPr id="10" name="TextBox 9">
                <a:extLst>
                  <a:ext uri="{FF2B5EF4-FFF2-40B4-BE49-F238E27FC236}">
                    <a16:creationId xmlns:a16="http://schemas.microsoft.com/office/drawing/2014/main" id="{46DC3CC8-1C8E-FA39-E8AC-621C8C005C96}"/>
                  </a:ext>
                </a:extLst>
              </p:cNvPr>
              <p:cNvSpPr txBox="1">
                <a:spLocks noRot="1" noChangeAspect="1" noMove="1" noResize="1" noEditPoints="1" noAdjustHandles="1" noChangeArrowheads="1" noChangeShapeType="1" noTextEdit="1"/>
              </p:cNvSpPr>
              <p:nvPr/>
            </p:nvSpPr>
            <p:spPr>
              <a:xfrm>
                <a:off x="548508" y="4791611"/>
                <a:ext cx="8316347" cy="584775"/>
              </a:xfrm>
              <a:prstGeom prst="rect">
                <a:avLst/>
              </a:prstGeom>
              <a:blipFill>
                <a:blip r:embed="rId9"/>
                <a:stretch>
                  <a:fillRect b="-23404"/>
                </a:stretch>
              </a:blipFill>
            </p:spPr>
            <p:txBody>
              <a:bodyPr/>
              <a:lstStyle/>
              <a:p>
                <a:r>
                  <a:rPr lang="en-CO">
                    <a:noFill/>
                  </a:rPr>
                  <a:t> </a:t>
                </a:r>
              </a:p>
            </p:txBody>
          </p:sp>
        </mc:Fallback>
      </mc:AlternateContent>
    </p:spTree>
    <p:extLst>
      <p:ext uri="{BB962C8B-B14F-4D97-AF65-F5344CB8AC3E}">
        <p14:creationId xmlns:p14="http://schemas.microsoft.com/office/powerpoint/2010/main" val="240527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Connection with our proposed model</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838200" y="2983488"/>
            <a:ext cx="7772400" cy="1239074"/>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3FA74D5E-D54F-731C-465D-1503F79E2EEA}"/>
              </a:ext>
            </a:extLst>
          </p:cNvPr>
          <p:cNvPicPr>
            <a:picLocks noChangeAspect="1"/>
          </p:cNvPicPr>
          <p:nvPr/>
        </p:nvPicPr>
        <p:blipFill>
          <a:blip r:embed="rId4"/>
          <a:stretch>
            <a:fillRect/>
          </a:stretch>
        </p:blipFill>
        <p:spPr>
          <a:xfrm>
            <a:off x="669336" y="1601614"/>
            <a:ext cx="6155323" cy="93648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3E3212B-5F86-F316-E700-09F639EDF6A5}"/>
                  </a:ext>
                </a:extLst>
              </p14:cNvPr>
              <p14:cNvContentPartPr/>
              <p14:nvPr/>
            </p14:nvContentPartPr>
            <p14:xfrm>
              <a:off x="5930583" y="1871358"/>
              <a:ext cx="928800" cy="488160"/>
            </p14:xfrm>
          </p:contentPart>
        </mc:Choice>
        <mc:Fallback xmlns="">
          <p:pic>
            <p:nvPicPr>
              <p:cNvPr id="11" name="Ink 10">
                <a:extLst>
                  <a:ext uri="{FF2B5EF4-FFF2-40B4-BE49-F238E27FC236}">
                    <a16:creationId xmlns:a16="http://schemas.microsoft.com/office/drawing/2014/main" id="{B3E3212B-5F86-F316-E700-09F639EDF6A5}"/>
                  </a:ext>
                </a:extLst>
              </p:cNvPr>
              <p:cNvPicPr/>
              <p:nvPr/>
            </p:nvPicPr>
            <p:blipFill>
              <a:blip r:embed="rId6"/>
              <a:stretch>
                <a:fillRect/>
              </a:stretch>
            </p:blipFill>
            <p:spPr>
              <a:xfrm>
                <a:off x="5858943" y="1727358"/>
                <a:ext cx="10724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2D64165-E1FB-1F45-731E-CDF844F5802A}"/>
                  </a:ext>
                </a:extLst>
              </p14:cNvPr>
              <p14:cNvContentPartPr/>
              <p14:nvPr/>
            </p14:nvContentPartPr>
            <p14:xfrm>
              <a:off x="4057025" y="1796258"/>
              <a:ext cx="927000" cy="485640"/>
            </p14:xfrm>
          </p:contentPart>
        </mc:Choice>
        <mc:Fallback xmlns="">
          <p:pic>
            <p:nvPicPr>
              <p:cNvPr id="12" name="Ink 11">
                <a:extLst>
                  <a:ext uri="{FF2B5EF4-FFF2-40B4-BE49-F238E27FC236}">
                    <a16:creationId xmlns:a16="http://schemas.microsoft.com/office/drawing/2014/main" id="{42D64165-E1FB-1F45-731E-CDF844F5802A}"/>
                  </a:ext>
                </a:extLst>
              </p:cNvPr>
              <p:cNvPicPr/>
              <p:nvPr/>
            </p:nvPicPr>
            <p:blipFill>
              <a:blip r:embed="rId8"/>
              <a:stretch>
                <a:fillRect/>
              </a:stretch>
            </p:blipFill>
            <p:spPr>
              <a:xfrm>
                <a:off x="3985025" y="1652258"/>
                <a:ext cx="10706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68EEFAD-4A5A-F0EB-9C56-49085F80B3D5}"/>
                  </a:ext>
                </a:extLst>
              </p14:cNvPr>
              <p14:cNvContentPartPr/>
              <p14:nvPr/>
            </p14:nvContentPartPr>
            <p14:xfrm>
              <a:off x="3593524" y="3376005"/>
              <a:ext cx="1858151" cy="485640"/>
            </p14:xfrm>
          </p:contentPart>
        </mc:Choice>
        <mc:Fallback xmlns="">
          <p:pic>
            <p:nvPicPr>
              <p:cNvPr id="13" name="Ink 12">
                <a:extLst>
                  <a:ext uri="{FF2B5EF4-FFF2-40B4-BE49-F238E27FC236}">
                    <a16:creationId xmlns:a16="http://schemas.microsoft.com/office/drawing/2014/main" id="{C68EEFAD-4A5A-F0EB-9C56-49085F80B3D5}"/>
                  </a:ext>
                </a:extLst>
              </p:cNvPr>
              <p:cNvPicPr/>
              <p:nvPr/>
            </p:nvPicPr>
            <p:blipFill>
              <a:blip r:embed="rId10"/>
              <a:stretch>
                <a:fillRect/>
              </a:stretch>
            </p:blipFill>
            <p:spPr>
              <a:xfrm>
                <a:off x="3521863" y="3232005"/>
                <a:ext cx="2001834"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444FB8E-3D61-D611-8A97-A38A5C473121}"/>
                  </a:ext>
                </a:extLst>
              </p14:cNvPr>
              <p14:cNvContentPartPr/>
              <p14:nvPr/>
            </p14:nvContentPartPr>
            <p14:xfrm>
              <a:off x="6394982" y="3374745"/>
              <a:ext cx="2066111" cy="488160"/>
            </p14:xfrm>
          </p:contentPart>
        </mc:Choice>
        <mc:Fallback xmlns="">
          <p:pic>
            <p:nvPicPr>
              <p:cNvPr id="14" name="Ink 13">
                <a:extLst>
                  <a:ext uri="{FF2B5EF4-FFF2-40B4-BE49-F238E27FC236}">
                    <a16:creationId xmlns:a16="http://schemas.microsoft.com/office/drawing/2014/main" id="{E444FB8E-3D61-D611-8A97-A38A5C473121}"/>
                  </a:ext>
                </a:extLst>
              </p:cNvPr>
              <p:cNvPicPr/>
              <p:nvPr/>
            </p:nvPicPr>
            <p:blipFill>
              <a:blip r:embed="rId12"/>
              <a:stretch>
                <a:fillRect/>
              </a:stretch>
            </p:blipFill>
            <p:spPr>
              <a:xfrm>
                <a:off x="6322954" y="3230745"/>
                <a:ext cx="2209806" cy="775800"/>
              </a:xfrm>
              <a:prstGeom prst="rect">
                <a:avLst/>
              </a:prstGeom>
            </p:spPr>
          </p:pic>
        </mc:Fallback>
      </mc:AlternateContent>
    </p:spTree>
    <p:extLst>
      <p:ext uri="{BB962C8B-B14F-4D97-AF65-F5344CB8AC3E}">
        <p14:creationId xmlns:p14="http://schemas.microsoft.com/office/powerpoint/2010/main" val="507613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a:blip r:embed="rId2"/>
          <a:stretch>
            <a:fillRect/>
          </a:stretch>
        </p:blipFill>
        <p:spPr>
          <a:xfrm>
            <a:off x="1748042" y="1931113"/>
            <a:ext cx="8111598" cy="4365514"/>
          </a:xfrm>
          <a:prstGeom prst="rect">
            <a:avLst/>
          </a:prstGeom>
        </p:spPr>
      </p:pic>
    </p:spTree>
    <p:extLst>
      <p:ext uri="{BB962C8B-B14F-4D97-AF65-F5344CB8AC3E}">
        <p14:creationId xmlns:p14="http://schemas.microsoft.com/office/powerpoint/2010/main" val="217157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28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815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diagram of a graph&#10;&#10;Description automatically generated with medium confidence">
            <a:extLst>
              <a:ext uri="{FF2B5EF4-FFF2-40B4-BE49-F238E27FC236}">
                <a16:creationId xmlns:a16="http://schemas.microsoft.com/office/drawing/2014/main" id="{DD6AA2CE-BDCF-5DA2-322B-9FD3568B1D15}"/>
              </a:ext>
            </a:extLst>
          </p:cNvPr>
          <p:cNvPicPr>
            <a:picLocks noChangeAspect="1"/>
          </p:cNvPicPr>
          <p:nvPr/>
        </p:nvPicPr>
        <p:blipFill rotWithShape="1">
          <a:blip r:embed="rId2"/>
          <a:srcRect l="58913" t="6327" r="2934" b="21117"/>
          <a:stretch/>
        </p:blipFill>
        <p:spPr>
          <a:xfrm>
            <a:off x="1297416" y="1571037"/>
            <a:ext cx="3630843" cy="3715925"/>
          </a:xfrm>
          <a:prstGeom prst="rect">
            <a:avLst/>
          </a:prstGeom>
        </p:spPr>
      </p:pic>
      <p:sp>
        <p:nvSpPr>
          <p:cNvPr id="4" name="Title 1">
            <a:extLst>
              <a:ext uri="{FF2B5EF4-FFF2-40B4-BE49-F238E27FC236}">
                <a16:creationId xmlns:a16="http://schemas.microsoft.com/office/drawing/2014/main" id="{78B01519-3E80-02E5-4443-56CDF21B1581}"/>
              </a:ext>
            </a:extLst>
          </p:cNvPr>
          <p:cNvSpPr txBox="1">
            <a:spLocks/>
          </p:cNvSpPr>
          <p:nvPr/>
        </p:nvSpPr>
        <p:spPr>
          <a:xfrm>
            <a:off x="534844" y="5150644"/>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7" name="Picture 6" descr="A graph showing a red line and a green line&#10;&#10;Description automatically generated">
            <a:extLst>
              <a:ext uri="{FF2B5EF4-FFF2-40B4-BE49-F238E27FC236}">
                <a16:creationId xmlns:a16="http://schemas.microsoft.com/office/drawing/2014/main" id="{23C59B40-01FE-10AE-16D1-F489C6C570B1}"/>
              </a:ext>
            </a:extLst>
          </p:cNvPr>
          <p:cNvPicPr>
            <a:picLocks noChangeAspect="1"/>
          </p:cNvPicPr>
          <p:nvPr/>
        </p:nvPicPr>
        <p:blipFill rotWithShape="1">
          <a:blip r:embed="rId3"/>
          <a:srcRect l="2713" t="5553" r="8525"/>
          <a:stretch/>
        </p:blipFill>
        <p:spPr>
          <a:xfrm>
            <a:off x="6850352" y="1571037"/>
            <a:ext cx="4656328" cy="3715925"/>
          </a:xfrm>
          <a:prstGeom prst="rect">
            <a:avLst/>
          </a:prstGeom>
        </p:spPr>
      </p:pic>
    </p:spTree>
    <p:extLst>
      <p:ext uri="{BB962C8B-B14F-4D97-AF65-F5344CB8AC3E}">
        <p14:creationId xmlns:p14="http://schemas.microsoft.com/office/powerpoint/2010/main" val="280702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Number of Repaired and Damage Nodes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8B01519-3E80-02E5-4443-56CDF21B1581}"/>
              </a:ext>
            </a:extLst>
          </p:cNvPr>
          <p:cNvSpPr txBox="1">
            <a:spLocks/>
          </p:cNvSpPr>
          <p:nvPr/>
        </p:nvSpPr>
        <p:spPr>
          <a:xfrm>
            <a:off x="500120" y="5340610"/>
            <a:ext cx="5854381" cy="1469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This is the behavior of the repair and damage rates that we need to obtain the desired behavior for the model. </a:t>
            </a:r>
            <a:endParaRPr lang="en-CA" sz="20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7830168" y="1960183"/>
            <a:ext cx="1996943" cy="594772"/>
          </a:xfrm>
          <a:prstGeom prst="rect">
            <a:avLst/>
          </a:prstGeom>
        </p:spPr>
      </p:pic>
      <p:pic>
        <p:nvPicPr>
          <p:cNvPr id="8" name="Picture 7" descr="A graph showing a red line and a green line&#10;&#10;Description automatically generated">
            <a:extLst>
              <a:ext uri="{FF2B5EF4-FFF2-40B4-BE49-F238E27FC236}">
                <a16:creationId xmlns:a16="http://schemas.microsoft.com/office/drawing/2014/main" id="{4C228B8B-FA9D-28ED-1175-50392107E796}"/>
              </a:ext>
            </a:extLst>
          </p:cNvPr>
          <p:cNvPicPr>
            <a:picLocks noChangeAspect="1"/>
          </p:cNvPicPr>
          <p:nvPr/>
        </p:nvPicPr>
        <p:blipFill rotWithShape="1">
          <a:blip r:embed="rId3"/>
          <a:srcRect l="2713" t="5553" r="8525"/>
          <a:stretch/>
        </p:blipFill>
        <p:spPr>
          <a:xfrm>
            <a:off x="602362" y="1401723"/>
            <a:ext cx="5402969" cy="4311773"/>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7863404" y="2938908"/>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4"/>
          <a:srcRect l="54356" r="28344"/>
          <a:stretch/>
        </p:blipFill>
        <p:spPr>
          <a:xfrm>
            <a:off x="6543554" y="1895473"/>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4"/>
          <a:srcRect l="84840"/>
          <a:stretch/>
        </p:blipFill>
        <p:spPr>
          <a:xfrm>
            <a:off x="6543554" y="2809995"/>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7413328" y="2072902"/>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7413328" y="2072902"/>
                <a:ext cx="298159" cy="369332"/>
              </a:xfrm>
              <a:prstGeom prst="rect">
                <a:avLst/>
              </a:prstGeom>
              <a:blipFill>
                <a:blip r:embed="rId5"/>
                <a:stretch>
                  <a:fillRect l="-8000" r="-8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7424157" y="302063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7424157" y="3020635"/>
                <a:ext cx="298159" cy="369332"/>
              </a:xfrm>
              <a:prstGeom prst="rect">
                <a:avLst/>
              </a:prstGeom>
              <a:blipFill>
                <a:blip r:embed="rId6"/>
                <a:stretch>
                  <a:fillRect l="-8000" r="-8000"/>
                </a:stretch>
              </a:blipFill>
            </p:spPr>
            <p:txBody>
              <a:bodyPr/>
              <a:lstStyle/>
              <a:p>
                <a:r>
                  <a:rPr lang="en-CO">
                    <a:noFill/>
                  </a:rPr>
                  <a:t> </a:t>
                </a:r>
              </a:p>
            </p:txBody>
          </p:sp>
        </mc:Fallback>
      </mc:AlternateContent>
      <p:sp>
        <p:nvSpPr>
          <p:cNvPr id="15" name="Title 1">
            <a:extLst>
              <a:ext uri="{FF2B5EF4-FFF2-40B4-BE49-F238E27FC236}">
                <a16:creationId xmlns:a16="http://schemas.microsoft.com/office/drawing/2014/main" id="{13218DAE-5451-7B93-54D0-ABA8D3AD9C0C}"/>
              </a:ext>
            </a:extLst>
          </p:cNvPr>
          <p:cNvSpPr txBox="1">
            <a:spLocks/>
          </p:cNvSpPr>
          <p:nvPr/>
        </p:nvSpPr>
        <p:spPr>
          <a:xfrm>
            <a:off x="9715401" y="1960183"/>
            <a:ext cx="1851998"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Damage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AA1B16C1-B29E-80DB-0D44-4B1478B9D91A}"/>
              </a:ext>
            </a:extLst>
          </p:cNvPr>
          <p:cNvSpPr txBox="1">
            <a:spLocks/>
          </p:cNvSpPr>
          <p:nvPr/>
        </p:nvSpPr>
        <p:spPr>
          <a:xfrm>
            <a:off x="9737640" y="3020635"/>
            <a:ext cx="1851998"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Repair rate function</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9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2" name="Picture 1" descr="A math equations on a white background&#10;&#10;Description automatically generated">
            <a:extLst>
              <a:ext uri="{FF2B5EF4-FFF2-40B4-BE49-F238E27FC236}">
                <a16:creationId xmlns:a16="http://schemas.microsoft.com/office/drawing/2014/main" id="{76F0BDE8-F115-4E18-2E73-BC2685D800E8}"/>
              </a:ext>
            </a:extLst>
          </p:cNvPr>
          <p:cNvPicPr>
            <a:picLocks noChangeAspect="1"/>
          </p:cNvPicPr>
          <p:nvPr/>
        </p:nvPicPr>
        <p:blipFill rotWithShape="1">
          <a:blip r:embed="rId2"/>
          <a:srcRect l="35560" t="10473" r="38805" b="71453"/>
          <a:stretch/>
        </p:blipFill>
        <p:spPr>
          <a:xfrm>
            <a:off x="2112275" y="2360714"/>
            <a:ext cx="1996943" cy="594772"/>
          </a:xfrm>
          <a:prstGeom prst="rect">
            <a:avLst/>
          </a:prstGeom>
        </p:spPr>
      </p:pic>
      <p:pic>
        <p:nvPicPr>
          <p:cNvPr id="9" name="Picture 8" descr="A math equations on a white background&#10;&#10;Description automatically generated">
            <a:extLst>
              <a:ext uri="{FF2B5EF4-FFF2-40B4-BE49-F238E27FC236}">
                <a16:creationId xmlns:a16="http://schemas.microsoft.com/office/drawing/2014/main" id="{D9E927D7-FE81-C104-13B0-791C81E1D526}"/>
              </a:ext>
            </a:extLst>
          </p:cNvPr>
          <p:cNvPicPr>
            <a:picLocks noChangeAspect="1"/>
          </p:cNvPicPr>
          <p:nvPr/>
        </p:nvPicPr>
        <p:blipFill rotWithShape="1">
          <a:blip r:embed="rId2"/>
          <a:srcRect l="72374" t="9192" b="71995"/>
          <a:stretch/>
        </p:blipFill>
        <p:spPr>
          <a:xfrm>
            <a:off x="2145511" y="3339439"/>
            <a:ext cx="1851997" cy="5327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19F9D3F3-2360-4B7E-DA81-B7CB2FDF5E1B}"/>
              </a:ext>
            </a:extLst>
          </p:cNvPr>
          <p:cNvPicPr>
            <a:picLocks noChangeAspect="1"/>
          </p:cNvPicPr>
          <p:nvPr/>
        </p:nvPicPr>
        <p:blipFill rotWithShape="1">
          <a:blip r:embed="rId3"/>
          <a:srcRect l="54356" r="28344"/>
          <a:stretch/>
        </p:blipFill>
        <p:spPr>
          <a:xfrm>
            <a:off x="825661" y="2296004"/>
            <a:ext cx="823476" cy="724191"/>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7711C63-113C-786C-193A-9513EE2530AB}"/>
              </a:ext>
            </a:extLst>
          </p:cNvPr>
          <p:cNvPicPr>
            <a:picLocks noChangeAspect="1"/>
          </p:cNvPicPr>
          <p:nvPr/>
        </p:nvPicPr>
        <p:blipFill rotWithShape="1">
          <a:blip r:embed="rId3"/>
          <a:srcRect l="84840"/>
          <a:stretch/>
        </p:blipFill>
        <p:spPr>
          <a:xfrm>
            <a:off x="825661" y="3210526"/>
            <a:ext cx="719456" cy="7220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C7FFC7-4962-3E42-81D2-B30841F618C2}"/>
                  </a:ext>
                </a:extLst>
              </p:cNvPr>
              <p:cNvSpPr txBox="1"/>
              <p:nvPr/>
            </p:nvSpPr>
            <p:spPr>
              <a:xfrm>
                <a:off x="1695435" y="2473433"/>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3" name="TextBox 12">
                <a:extLst>
                  <a:ext uri="{FF2B5EF4-FFF2-40B4-BE49-F238E27FC236}">
                    <a16:creationId xmlns:a16="http://schemas.microsoft.com/office/drawing/2014/main" id="{B4C7FFC7-4962-3E42-81D2-B30841F618C2}"/>
                  </a:ext>
                </a:extLst>
              </p:cNvPr>
              <p:cNvSpPr txBox="1">
                <a:spLocks noRot="1" noChangeAspect="1" noMove="1" noResize="1" noEditPoints="1" noAdjustHandles="1" noChangeArrowheads="1" noChangeShapeType="1" noTextEdit="1"/>
              </p:cNvSpPr>
              <p:nvPr/>
            </p:nvSpPr>
            <p:spPr>
              <a:xfrm>
                <a:off x="1695435" y="2473433"/>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C2026-3112-EEE8-E665-0DAC7810777B}"/>
                  </a:ext>
                </a:extLst>
              </p:cNvPr>
              <p:cNvSpPr txBox="1"/>
              <p:nvPr/>
            </p:nvSpPr>
            <p:spPr>
              <a:xfrm>
                <a:off x="1706264" y="342116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CO" sz="2400" dirty="0"/>
              </a:p>
            </p:txBody>
          </p:sp>
        </mc:Choice>
        <mc:Fallback xmlns="">
          <p:sp>
            <p:nvSpPr>
              <p:cNvPr id="14" name="TextBox 13">
                <a:extLst>
                  <a:ext uri="{FF2B5EF4-FFF2-40B4-BE49-F238E27FC236}">
                    <a16:creationId xmlns:a16="http://schemas.microsoft.com/office/drawing/2014/main" id="{81FC2026-3112-EEE8-E665-0DAC7810777B}"/>
                  </a:ext>
                </a:extLst>
              </p:cNvPr>
              <p:cNvSpPr txBox="1">
                <a:spLocks noRot="1" noChangeAspect="1" noMove="1" noResize="1" noEditPoints="1" noAdjustHandles="1" noChangeArrowheads="1" noChangeShapeType="1" noTextEdit="1"/>
              </p:cNvSpPr>
              <p:nvPr/>
            </p:nvSpPr>
            <p:spPr>
              <a:xfrm>
                <a:off x="1706264" y="3421166"/>
                <a:ext cx="298159" cy="369332"/>
              </a:xfrm>
              <a:prstGeom prst="rect">
                <a:avLst/>
              </a:prstGeom>
              <a:blipFill>
                <a:blip r:embed="rId4"/>
                <a:stretch>
                  <a:fillRect l="-8333" r="-125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670FB8-A33D-01DC-690F-5B262121C230}"/>
                  </a:ext>
                </a:extLst>
              </p:cNvPr>
              <p:cNvSpPr txBox="1"/>
              <p:nvPr/>
            </p:nvSpPr>
            <p:spPr>
              <a:xfrm>
                <a:off x="4305064" y="2473433"/>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3" name="TextBox 2">
                <a:extLst>
                  <a:ext uri="{FF2B5EF4-FFF2-40B4-BE49-F238E27FC236}">
                    <a16:creationId xmlns:a16="http://schemas.microsoft.com/office/drawing/2014/main" id="{47670FB8-A33D-01DC-690F-5B262121C230}"/>
                  </a:ext>
                </a:extLst>
              </p:cNvPr>
              <p:cNvSpPr txBox="1">
                <a:spLocks noRot="1" noChangeAspect="1" noMove="1" noResize="1" noEditPoints="1" noAdjustHandles="1" noChangeArrowheads="1" noChangeShapeType="1" noTextEdit="1"/>
              </p:cNvSpPr>
              <p:nvPr/>
            </p:nvSpPr>
            <p:spPr>
              <a:xfrm>
                <a:off x="4305064" y="2473433"/>
                <a:ext cx="555152" cy="369332"/>
              </a:xfrm>
              <a:prstGeom prst="rect">
                <a:avLst/>
              </a:prstGeom>
              <a:blipFill>
                <a:blip r:embed="rId5"/>
                <a:stretch>
                  <a:fillRect l="-11111" r="-11111" b="-13333"/>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5D7D00-93B9-53DC-20E1-34EF300C49CD}"/>
                  </a:ext>
                </a:extLst>
              </p:cNvPr>
              <p:cNvSpPr txBox="1"/>
              <p:nvPr/>
            </p:nvSpPr>
            <p:spPr>
              <a:xfrm>
                <a:off x="4327062" y="3421166"/>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CO" sz="2400" dirty="0"/>
              </a:p>
            </p:txBody>
          </p:sp>
        </mc:Choice>
        <mc:Fallback xmlns="">
          <p:sp>
            <p:nvSpPr>
              <p:cNvPr id="5" name="TextBox 4">
                <a:extLst>
                  <a:ext uri="{FF2B5EF4-FFF2-40B4-BE49-F238E27FC236}">
                    <a16:creationId xmlns:a16="http://schemas.microsoft.com/office/drawing/2014/main" id="{EB5D7D00-93B9-53DC-20E1-34EF300C49CD}"/>
                  </a:ext>
                </a:extLst>
              </p:cNvPr>
              <p:cNvSpPr txBox="1">
                <a:spLocks noRot="1" noChangeAspect="1" noMove="1" noResize="1" noEditPoints="1" noAdjustHandles="1" noChangeArrowheads="1" noChangeShapeType="1" noTextEdit="1"/>
              </p:cNvSpPr>
              <p:nvPr/>
            </p:nvSpPr>
            <p:spPr>
              <a:xfrm>
                <a:off x="4327062" y="3421166"/>
                <a:ext cx="555152" cy="369332"/>
              </a:xfrm>
              <a:prstGeom prst="rect">
                <a:avLst/>
              </a:prstGeom>
              <a:blipFill>
                <a:blip r:embed="rId6"/>
                <a:stretch>
                  <a:fillRect l="-11111" r="-11111" b="-10000"/>
                </a:stretch>
              </a:blipFill>
            </p:spPr>
            <p:txBody>
              <a:bodyPr/>
              <a:lstStyle/>
              <a:p>
                <a:r>
                  <a:rPr lang="en-CO">
                    <a:noFill/>
                  </a:rPr>
                  <a:t> </a:t>
                </a:r>
              </a:p>
            </p:txBody>
          </p:sp>
        </mc:Fallback>
      </mc:AlternateContent>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266117"/>
            <a:ext cx="8690179"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1) Both the repair and damage rate must be positive for all times.</a:t>
            </a:r>
            <a:endParaRPr lang="en-CA" sz="2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BDFC4E-4DC6-176C-08CE-9B638FDB98F0}"/>
                  </a:ext>
                </a:extLst>
              </p:cNvPr>
              <p:cNvSpPr txBox="1"/>
              <p:nvPr/>
            </p:nvSpPr>
            <p:spPr>
              <a:xfrm>
                <a:off x="845919" y="4510955"/>
                <a:ext cx="139839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𝒂</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7" name="TextBox 6">
                <a:extLst>
                  <a:ext uri="{FF2B5EF4-FFF2-40B4-BE49-F238E27FC236}">
                    <a16:creationId xmlns:a16="http://schemas.microsoft.com/office/drawing/2014/main" id="{51BDFC4E-4DC6-176C-08CE-9B638FDB98F0}"/>
                  </a:ext>
                </a:extLst>
              </p:cNvPr>
              <p:cNvSpPr txBox="1">
                <a:spLocks noRot="1" noChangeAspect="1" noMove="1" noResize="1" noEditPoints="1" noAdjustHandles="1" noChangeArrowheads="1" noChangeShapeType="1" noTextEdit="1"/>
              </p:cNvSpPr>
              <p:nvPr/>
            </p:nvSpPr>
            <p:spPr>
              <a:xfrm>
                <a:off x="845919" y="4510955"/>
                <a:ext cx="1398396" cy="461665"/>
              </a:xfrm>
              <a:prstGeom prst="rect">
                <a:avLst/>
              </a:prstGeom>
              <a:blipFill>
                <a:blip r:embed="rId7"/>
                <a:stretch>
                  <a:fillRect l="-3604" t="-8108" r="-10811"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BE8337-0ACD-5872-42FC-3F06C86F12B7}"/>
                  </a:ext>
                </a:extLst>
              </p:cNvPr>
              <p:cNvSpPr txBox="1"/>
              <p:nvPr/>
            </p:nvSpPr>
            <p:spPr>
              <a:xfrm>
                <a:off x="793020" y="5689521"/>
                <a:ext cx="145129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2" name="TextBox 11">
                <a:extLst>
                  <a:ext uri="{FF2B5EF4-FFF2-40B4-BE49-F238E27FC236}">
                    <a16:creationId xmlns:a16="http://schemas.microsoft.com/office/drawing/2014/main" id="{FBBE8337-0ACD-5872-42FC-3F06C86F12B7}"/>
                  </a:ext>
                </a:extLst>
              </p:cNvPr>
              <p:cNvSpPr txBox="1">
                <a:spLocks noRot="1" noChangeAspect="1" noMove="1" noResize="1" noEditPoints="1" noAdjustHandles="1" noChangeArrowheads="1" noChangeShapeType="1" noTextEdit="1"/>
              </p:cNvSpPr>
              <p:nvPr/>
            </p:nvSpPr>
            <p:spPr>
              <a:xfrm>
                <a:off x="793020" y="5689521"/>
                <a:ext cx="1451295" cy="461665"/>
              </a:xfrm>
              <a:prstGeom prst="rect">
                <a:avLst/>
              </a:prstGeom>
              <a:blipFill>
                <a:blip r:embed="rId8"/>
                <a:stretch>
                  <a:fillRect l="-10435" t="-7895" r="-10435" b="-34211"/>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FDE3CF-A9D6-F43D-752C-2A1654E8CB1D}"/>
                  </a:ext>
                </a:extLst>
              </p:cNvPr>
              <p:cNvSpPr txBox="1"/>
              <p:nvPr/>
            </p:nvSpPr>
            <p:spPr>
              <a:xfrm>
                <a:off x="2565971" y="4510954"/>
                <a:ext cx="156350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𝒃</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7" name="TextBox 16">
                <a:extLst>
                  <a:ext uri="{FF2B5EF4-FFF2-40B4-BE49-F238E27FC236}">
                    <a16:creationId xmlns:a16="http://schemas.microsoft.com/office/drawing/2014/main" id="{7DFDE3CF-A9D6-F43D-752C-2A1654E8CB1D}"/>
                  </a:ext>
                </a:extLst>
              </p:cNvPr>
              <p:cNvSpPr txBox="1">
                <a:spLocks noRot="1" noChangeAspect="1" noMove="1" noResize="1" noEditPoints="1" noAdjustHandles="1" noChangeArrowheads="1" noChangeShapeType="1" noTextEdit="1"/>
              </p:cNvSpPr>
              <p:nvPr/>
            </p:nvSpPr>
            <p:spPr>
              <a:xfrm>
                <a:off x="2565971" y="4510954"/>
                <a:ext cx="1563505" cy="461665"/>
              </a:xfrm>
              <a:prstGeom prst="rect">
                <a:avLst/>
              </a:prstGeom>
              <a:blipFill>
                <a:blip r:embed="rId9"/>
                <a:stretch>
                  <a:fillRect l="-9756" t="-8108" r="-9756" b="-37838"/>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2AB57D-3A30-DDC7-9AD4-B3BD098DC4D0}"/>
                  </a:ext>
                </a:extLst>
              </p:cNvPr>
              <p:cNvSpPr txBox="1"/>
              <p:nvPr/>
            </p:nvSpPr>
            <p:spPr>
              <a:xfrm>
                <a:off x="2768225" y="5558426"/>
                <a:ext cx="2414122" cy="723853"/>
              </a:xfrm>
              <a:prstGeom prst="rect">
                <a:avLst/>
              </a:prstGeom>
              <a:noFill/>
            </p:spPr>
            <p:txBody>
              <a:bodyPr wrap="none" lIns="0" tIns="0" rIns="0" bIns="0" rtlCol="0">
                <a:spAutoFit/>
              </a:bodyPr>
              <a:lstStyle/>
              <a:p>
                <a:r>
                  <a:rPr lang="en-US" sz="3000" b="1" dirty="0">
                    <a:solidFill>
                      <a:srgbClr val="FF0000"/>
                    </a:solidFill>
                  </a:rPr>
                  <a:t> </a:t>
                </a:r>
                <a14:m>
                  <m:oMath xmlns:m="http://schemas.openxmlformats.org/officeDocument/2006/math">
                    <m:r>
                      <a:rPr lang="en-US" sz="3000" b="1" i="1" smtClean="0">
                        <a:solidFill>
                          <a:srgbClr val="FF0000"/>
                        </a:solidFill>
                        <a:latin typeface="Cambria Math" panose="02040503050406030204" pitchFamily="18" charset="0"/>
                      </a:rPr>
                      <m:t>𝟎</m:t>
                    </m:r>
                    <m:r>
                      <a:rPr lang="en-US" sz="3000" b="1" i="1" smtClean="0">
                        <a:solidFill>
                          <a:srgbClr val="FF0000"/>
                        </a:solidFill>
                        <a:latin typeface="Cambria Math" panose="02040503050406030204" pitchFamily="18" charset="0"/>
                        <a:ea typeface="Cambria Math" panose="02040503050406030204" pitchFamily="18" charset="0"/>
                      </a:rPr>
                      <m:t>≤</m:t>
                    </m:r>
                    <m:r>
                      <a:rPr lang="en-US" sz="3000" b="1" i="1" smtClean="0">
                        <a:solidFill>
                          <a:srgbClr val="FF0000"/>
                        </a:solidFill>
                        <a:latin typeface="Cambria Math" panose="02040503050406030204" pitchFamily="18" charset="0"/>
                        <a:ea typeface="Cambria Math" panose="02040503050406030204" pitchFamily="18" charset="0"/>
                      </a:rPr>
                      <m:t>𝑺</m:t>
                    </m:r>
                    <m:r>
                      <a:rPr lang="en-US" sz="3000" b="1" i="1" smtClean="0">
                        <a:solidFill>
                          <a:srgbClr val="FF0000"/>
                        </a:solidFill>
                        <a:latin typeface="Cambria Math" panose="02040503050406030204" pitchFamily="18" charset="0"/>
                        <a:ea typeface="Cambria Math" panose="02040503050406030204" pitchFamily="18" charset="0"/>
                      </a:rPr>
                      <m:t>&lt;</m:t>
                    </m:r>
                    <m:f>
                      <m:fPr>
                        <m:ctrlPr>
                          <a:rPr lang="en-US" sz="3000" b="1" i="1" smtClean="0">
                            <a:solidFill>
                              <a:srgbClr val="FF0000"/>
                            </a:solidFill>
                            <a:latin typeface="Cambria Math" panose="02040503050406030204" pitchFamily="18" charset="0"/>
                            <a:ea typeface="Cambria Math" panose="02040503050406030204" pitchFamily="18" charset="0"/>
                          </a:rPr>
                        </m:ctrlPr>
                      </m:fPr>
                      <m:num>
                        <m:r>
                          <a:rPr lang="en-US" sz="3000" b="1" i="1" smtClean="0">
                            <a:solidFill>
                              <a:srgbClr val="FF0000"/>
                            </a:solidFill>
                            <a:latin typeface="Cambria Math" panose="02040503050406030204" pitchFamily="18" charset="0"/>
                            <a:ea typeface="Cambria Math" panose="02040503050406030204" pitchFamily="18" charset="0"/>
                          </a:rPr>
                          <m:t>𝟏</m:t>
                        </m:r>
                      </m:num>
                      <m:den>
                        <m:sSub>
                          <m:sSubPr>
                            <m:ctrlPr>
                              <a:rPr lang="en-US" sz="3000" b="1" i="1" smtClean="0">
                                <a:solidFill>
                                  <a:srgbClr val="FF0000"/>
                                </a:solidFill>
                                <a:latin typeface="Cambria Math" panose="02040503050406030204" pitchFamily="18" charset="0"/>
                                <a:ea typeface="Cambria Math" panose="02040503050406030204" pitchFamily="18" charset="0"/>
                              </a:rPr>
                            </m:ctrlPr>
                          </m:sSubPr>
                          <m:e>
                            <m:r>
                              <a:rPr lang="en-US" sz="3000" b="1" i="1" smtClean="0">
                                <a:solidFill>
                                  <a:srgbClr val="FF0000"/>
                                </a:solidFill>
                                <a:latin typeface="Cambria Math" panose="02040503050406030204" pitchFamily="18" charset="0"/>
                                <a:ea typeface="Cambria Math" panose="02040503050406030204" pitchFamily="18" charset="0"/>
                              </a:rPr>
                              <m:t>𝒕</m:t>
                            </m:r>
                          </m:e>
                          <m:sub>
                            <m:r>
                              <a:rPr lang="en-US" sz="3000" b="1" i="1" smtClean="0">
                                <a:solidFill>
                                  <a:srgbClr val="FF0000"/>
                                </a:solidFill>
                                <a:latin typeface="Cambria Math" panose="02040503050406030204" pitchFamily="18" charset="0"/>
                                <a:ea typeface="Cambria Math" panose="02040503050406030204" pitchFamily="18" charset="0"/>
                              </a:rPr>
                              <m:t>𝒎𝒂𝒙</m:t>
                            </m:r>
                          </m:sub>
                        </m:sSub>
                      </m:den>
                    </m:f>
                    <m:r>
                      <a:rPr lang="en-US" sz="3000" b="1" i="1" smtClean="0">
                        <a:solidFill>
                          <a:srgbClr val="FF0000"/>
                        </a:solidFill>
                        <a:latin typeface="Cambria Math" panose="02040503050406030204" pitchFamily="18" charset="0"/>
                        <a:ea typeface="Cambria Math" panose="02040503050406030204" pitchFamily="18" charset="0"/>
                      </a:rPr>
                      <m:t>   </m:t>
                    </m:r>
                  </m:oMath>
                </a14:m>
                <a:endParaRPr lang="en-CO" sz="3000" b="1" dirty="0">
                  <a:solidFill>
                    <a:srgbClr val="FF0000"/>
                  </a:solidFill>
                </a:endParaRPr>
              </a:p>
            </p:txBody>
          </p:sp>
        </mc:Choice>
        <mc:Fallback xmlns="">
          <p:sp>
            <p:nvSpPr>
              <p:cNvPr id="18" name="TextBox 17">
                <a:extLst>
                  <a:ext uri="{FF2B5EF4-FFF2-40B4-BE49-F238E27FC236}">
                    <a16:creationId xmlns:a16="http://schemas.microsoft.com/office/drawing/2014/main" id="{EB2AB57D-3A30-DDC7-9AD4-B3BD098DC4D0}"/>
                  </a:ext>
                </a:extLst>
              </p:cNvPr>
              <p:cNvSpPr txBox="1">
                <a:spLocks noRot="1" noChangeAspect="1" noMove="1" noResize="1" noEditPoints="1" noAdjustHandles="1" noChangeArrowheads="1" noChangeShapeType="1" noTextEdit="1"/>
              </p:cNvSpPr>
              <p:nvPr/>
            </p:nvSpPr>
            <p:spPr>
              <a:xfrm>
                <a:off x="2768225" y="5558426"/>
                <a:ext cx="2414122" cy="723853"/>
              </a:xfrm>
              <a:prstGeom prst="rect">
                <a:avLst/>
              </a:prstGeom>
              <a:blipFill>
                <a:blip r:embed="rId10"/>
                <a:stretch>
                  <a:fillRect l="-1563" r="-6771" b="-10345"/>
                </a:stretch>
              </a:blipFill>
            </p:spPr>
            <p:txBody>
              <a:bodyPr/>
              <a:lstStyle/>
              <a:p>
                <a:r>
                  <a:rPr lang="en-CO">
                    <a:noFill/>
                  </a:rPr>
                  <a:t> </a:t>
                </a:r>
              </a:p>
            </p:txBody>
          </p:sp>
        </mc:Fallback>
      </mc:AlternateContent>
    </p:spTree>
    <p:extLst>
      <p:ext uri="{BB962C8B-B14F-4D97-AF65-F5344CB8AC3E}">
        <p14:creationId xmlns:p14="http://schemas.microsoft.com/office/powerpoint/2010/main" val="219236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6CCEEE-FAEF-5D33-0704-0D1470CEEEA8}"/>
                  </a:ext>
                </a:extLst>
              </p:cNvPr>
              <p:cNvSpPr txBox="1"/>
              <p:nvPr/>
            </p:nvSpPr>
            <p:spPr>
              <a:xfrm>
                <a:off x="685315" y="3233727"/>
                <a:ext cx="3743397"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smtClean="0">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𝑖</m:t>
                          </m:r>
                        </m:sub>
                        <m:sup>
                          <m:r>
                            <a:rPr lang="en-US" sz="3000" b="0" i="1" smtClean="0">
                              <a:latin typeface="Cambria Math" panose="02040503050406030204" pitchFamily="18" charset="0"/>
                            </a:rPr>
                            <m:t>𝑟</m:t>
                          </m:r>
                        </m:sup>
                      </m:sSubSup>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𝑡</m:t>
                          </m:r>
                          <m:r>
                            <a:rPr lang="en-US" sz="3000" b="0" i="1" smtClean="0">
                              <a:latin typeface="Cambria Math" panose="02040503050406030204" pitchFamily="18" charset="0"/>
                            </a:rPr>
                            <m:t>=0</m:t>
                          </m:r>
                        </m:e>
                      </m:d>
                      <m:r>
                        <a:rPr lang="en-US" sz="3000" i="1">
                          <a:latin typeface="Cambria Math" panose="02040503050406030204" pitchFamily="18" charset="0"/>
                          <a:ea typeface="Cambria Math" panose="02040503050406030204" pitchFamily="18" charset="0"/>
                        </a:rPr>
                        <m:t>≥</m:t>
                      </m:r>
                      <m:sSubSup>
                        <m:sSubSupPr>
                          <m:ctrlPr>
                            <a:rPr lang="en-CO" sz="3000" i="1">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=0</m:t>
                          </m:r>
                        </m:e>
                      </m:d>
                    </m:oMath>
                  </m:oMathPara>
                </a14:m>
                <a:endParaRPr lang="en-CO" sz="3000" dirty="0"/>
              </a:p>
            </p:txBody>
          </p:sp>
        </mc:Choice>
        <mc:Fallback xmlns="">
          <p:sp>
            <p:nvSpPr>
              <p:cNvPr id="15" name="TextBox 14">
                <a:extLst>
                  <a:ext uri="{FF2B5EF4-FFF2-40B4-BE49-F238E27FC236}">
                    <a16:creationId xmlns:a16="http://schemas.microsoft.com/office/drawing/2014/main" id="{7E6CCEEE-FAEF-5D33-0704-0D1470CEEEA8}"/>
                  </a:ext>
                </a:extLst>
              </p:cNvPr>
              <p:cNvSpPr txBox="1">
                <a:spLocks noRot="1" noChangeAspect="1" noMove="1" noResize="1" noEditPoints="1" noAdjustHandles="1" noChangeArrowheads="1" noChangeShapeType="1" noTextEdit="1"/>
              </p:cNvSpPr>
              <p:nvPr/>
            </p:nvSpPr>
            <p:spPr>
              <a:xfrm>
                <a:off x="685315" y="3233727"/>
                <a:ext cx="3743397" cy="498791"/>
              </a:xfrm>
              <a:prstGeom prst="rect">
                <a:avLst/>
              </a:prstGeom>
              <a:blipFill>
                <a:blip r:embed="rId3"/>
                <a:stretch>
                  <a:fillRect l="-1689" b="-20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C495AB5-BF76-0F59-D43D-12CBB6F19B7A}"/>
                  </a:ext>
                </a:extLst>
              </p:cNvPr>
              <p:cNvSpPr txBox="1"/>
              <p:nvPr/>
            </p:nvSpPr>
            <p:spPr>
              <a:xfrm>
                <a:off x="841511" y="5135409"/>
                <a:ext cx="145931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16" name="TextBox 15">
                <a:extLst>
                  <a:ext uri="{FF2B5EF4-FFF2-40B4-BE49-F238E27FC236}">
                    <a16:creationId xmlns:a16="http://schemas.microsoft.com/office/drawing/2014/main" id="{2C495AB5-BF76-0F59-D43D-12CBB6F19B7A}"/>
                  </a:ext>
                </a:extLst>
              </p:cNvPr>
              <p:cNvSpPr txBox="1">
                <a:spLocks noRot="1" noChangeAspect="1" noMove="1" noResize="1" noEditPoints="1" noAdjustHandles="1" noChangeArrowheads="1" noChangeShapeType="1" noTextEdit="1"/>
              </p:cNvSpPr>
              <p:nvPr/>
            </p:nvSpPr>
            <p:spPr>
              <a:xfrm>
                <a:off x="841511" y="5135409"/>
                <a:ext cx="1459310" cy="461665"/>
              </a:xfrm>
              <a:prstGeom prst="rect">
                <a:avLst/>
              </a:prstGeom>
              <a:blipFill>
                <a:blip r:embed="rId4"/>
                <a:stretch>
                  <a:fillRect l="-10435" t="-8108" r="-10435" b="-37838"/>
                </a:stretch>
              </a:blipFill>
            </p:spPr>
            <p:txBody>
              <a:bodyPr/>
              <a:lstStyle/>
              <a:p>
                <a:r>
                  <a:rPr lang="en-CO">
                    <a:noFill/>
                  </a:rPr>
                  <a:t> </a:t>
                </a:r>
              </a:p>
            </p:txBody>
          </p:sp>
        </mc:Fallback>
      </mc:AlternateContent>
      <p:pic>
        <p:nvPicPr>
          <p:cNvPr id="19" name="Picture 18" descr="A math equations on a white background&#10;&#10;Description automatically generated">
            <a:extLst>
              <a:ext uri="{FF2B5EF4-FFF2-40B4-BE49-F238E27FC236}">
                <a16:creationId xmlns:a16="http://schemas.microsoft.com/office/drawing/2014/main" id="{7AFC6766-F579-0224-8FB3-053345221D6C}"/>
              </a:ext>
            </a:extLst>
          </p:cNvPr>
          <p:cNvPicPr>
            <a:picLocks noChangeAspect="1"/>
          </p:cNvPicPr>
          <p:nvPr/>
        </p:nvPicPr>
        <p:blipFill rotWithShape="1">
          <a:blip r:embed="rId5"/>
          <a:srcRect l="35560" t="10473" r="38805" b="71453"/>
          <a:stretch/>
        </p:blipFill>
        <p:spPr>
          <a:xfrm>
            <a:off x="3080573" y="4190104"/>
            <a:ext cx="1996943" cy="594772"/>
          </a:xfrm>
          <a:prstGeom prst="rect">
            <a:avLst/>
          </a:prstGeom>
        </p:spPr>
      </p:pic>
      <p:pic>
        <p:nvPicPr>
          <p:cNvPr id="20" name="Picture 19" descr="A math equations on a white background&#10;&#10;Description automatically generated">
            <a:extLst>
              <a:ext uri="{FF2B5EF4-FFF2-40B4-BE49-F238E27FC236}">
                <a16:creationId xmlns:a16="http://schemas.microsoft.com/office/drawing/2014/main" id="{352302DB-EFE6-CE49-F42E-5445CCFE0191}"/>
              </a:ext>
            </a:extLst>
          </p:cNvPr>
          <p:cNvPicPr>
            <a:picLocks noChangeAspect="1"/>
          </p:cNvPicPr>
          <p:nvPr/>
        </p:nvPicPr>
        <p:blipFill rotWithShape="1">
          <a:blip r:embed="rId5"/>
          <a:srcRect l="72374" t="9192" b="71995"/>
          <a:stretch/>
        </p:blipFill>
        <p:spPr>
          <a:xfrm>
            <a:off x="793020" y="4221097"/>
            <a:ext cx="1851997" cy="532786"/>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6528FE-5718-E627-7C1F-D69A85985E1A}"/>
                  </a:ext>
                </a:extLst>
              </p:cNvPr>
              <p:cNvSpPr txBox="1"/>
              <p:nvPr/>
            </p:nvSpPr>
            <p:spPr>
              <a:xfrm>
                <a:off x="2616758" y="4302824"/>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O" sz="2400" i="1" smtClean="0">
                          <a:latin typeface="Cambria Math" panose="02040503050406030204" pitchFamily="18" charset="0"/>
                          <a:ea typeface="Cambria Math" panose="02040503050406030204" pitchFamily="18" charset="0"/>
                        </a:rPr>
                        <m:t>≥</m:t>
                      </m:r>
                    </m:oMath>
                  </m:oMathPara>
                </a14:m>
                <a:endParaRPr lang="en-CO" sz="2400" dirty="0"/>
              </a:p>
            </p:txBody>
          </p:sp>
        </mc:Choice>
        <mc:Fallback xmlns="">
          <p:sp>
            <p:nvSpPr>
              <p:cNvPr id="25" name="TextBox 24">
                <a:extLst>
                  <a:ext uri="{FF2B5EF4-FFF2-40B4-BE49-F238E27FC236}">
                    <a16:creationId xmlns:a16="http://schemas.microsoft.com/office/drawing/2014/main" id="{286528FE-5718-E627-7C1F-D69A85985E1A}"/>
                  </a:ext>
                </a:extLst>
              </p:cNvPr>
              <p:cNvSpPr txBox="1">
                <a:spLocks noRot="1" noChangeAspect="1" noMove="1" noResize="1" noEditPoints="1" noAdjustHandles="1" noChangeArrowheads="1" noChangeShapeType="1" noTextEdit="1"/>
              </p:cNvSpPr>
              <p:nvPr/>
            </p:nvSpPr>
            <p:spPr>
              <a:xfrm>
                <a:off x="2616758" y="4302824"/>
                <a:ext cx="299762" cy="369332"/>
              </a:xfrm>
              <a:prstGeom prst="rect">
                <a:avLst/>
              </a:prstGeom>
              <a:blipFill>
                <a:blip r:embed="rId6"/>
                <a:stretch>
                  <a:fillRect l="-20000" r="-24000" b="-13333"/>
                </a:stretch>
              </a:blipFill>
            </p:spPr>
            <p:txBody>
              <a:bodyPr/>
              <a:lstStyle/>
              <a:p>
                <a:r>
                  <a:rPr lang="en-CO">
                    <a:noFill/>
                  </a:rPr>
                  <a:t> </a:t>
                </a:r>
              </a:p>
            </p:txBody>
          </p:sp>
        </mc:Fallback>
      </mc:AlternateContent>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685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082136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FF0000"/>
                </a:solidFill>
                <a:latin typeface="Times New Roman" panose="02020603050405020304" pitchFamily="18" charset="0"/>
                <a:cs typeface="Times New Roman" panose="02020603050405020304" pitchFamily="18" charset="0"/>
              </a:rPr>
              <a:t>2) The rate of repair should be greater than the rate of damage at the onset of age.</a:t>
            </a:r>
          </a:p>
          <a:p>
            <a:pPr algn="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b="1" dirty="0">
                <a:solidFill>
                  <a:srgbClr val="FF0000"/>
                </a:solidFill>
                <a:latin typeface="Times New Roman" panose="02020603050405020304" pitchFamily="18" charset="0"/>
                <a:cs typeface="Times New Roman" panose="02020603050405020304" pitchFamily="18" charset="0"/>
              </a:rPr>
              <a:t>At least a t = 0</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diagram of a graph&#10;&#10;Description automatically generated with medium confidence">
            <a:extLst>
              <a:ext uri="{FF2B5EF4-FFF2-40B4-BE49-F238E27FC236}">
                <a16:creationId xmlns:a16="http://schemas.microsoft.com/office/drawing/2014/main" id="{B11C41D6-22B3-F78B-E48C-400CE775FFCC}"/>
              </a:ext>
            </a:extLst>
          </p:cNvPr>
          <p:cNvPicPr>
            <a:picLocks noChangeAspect="1"/>
          </p:cNvPicPr>
          <p:nvPr/>
        </p:nvPicPr>
        <p:blipFill rotWithShape="1">
          <a:blip r:embed="rId2"/>
          <a:srcRect l="70153" t="6327" r="2933" b="61284"/>
          <a:stretch/>
        </p:blipFill>
        <p:spPr>
          <a:xfrm>
            <a:off x="6096000" y="3938298"/>
            <a:ext cx="2561258" cy="1658776"/>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81214DF2-FE32-7346-0E3A-430601F83A25}"/>
              </a:ext>
            </a:extLst>
          </p:cNvPr>
          <p:cNvPicPr>
            <a:picLocks noChangeAspect="1"/>
          </p:cNvPicPr>
          <p:nvPr/>
        </p:nvPicPr>
        <p:blipFill rotWithShape="1">
          <a:blip r:embed="rId2"/>
          <a:srcRect l="70153" t="39568" r="2933" b="23087"/>
          <a:stretch/>
        </p:blipFill>
        <p:spPr>
          <a:xfrm>
            <a:off x="9024365" y="3937020"/>
            <a:ext cx="2561258" cy="1912620"/>
          </a:xfrm>
          <a:prstGeom prst="rect">
            <a:avLst/>
          </a:prstGeom>
        </p:spPr>
      </p:pic>
      <p:sp>
        <p:nvSpPr>
          <p:cNvPr id="29" name="Title 1">
            <a:extLst>
              <a:ext uri="{FF2B5EF4-FFF2-40B4-BE49-F238E27FC236}">
                <a16:creationId xmlns:a16="http://schemas.microsoft.com/office/drawing/2014/main" id="{0F179B63-DBB7-EB9B-20AC-9168269EEB05}"/>
              </a:ext>
            </a:extLst>
          </p:cNvPr>
          <p:cNvSpPr txBox="1">
            <a:spLocks/>
          </p:cNvSpPr>
          <p:nvPr/>
        </p:nvSpPr>
        <p:spPr>
          <a:xfrm>
            <a:off x="7934555" y="3010946"/>
            <a:ext cx="1445405"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F0000"/>
                </a:solidFill>
                <a:latin typeface="Times New Roman" panose="02020603050405020304" pitchFamily="18" charset="0"/>
                <a:cs typeface="Times New Roman" panose="02020603050405020304" pitchFamily="18" charset="0"/>
              </a:rPr>
              <a:t>Why?</a:t>
            </a:r>
            <a:endParaRPr lang="en-CA" sz="2400" b="1" dirty="0">
              <a:solidFill>
                <a:srgbClr val="FF0000"/>
              </a:solidFill>
              <a:latin typeface="Times New Roman" panose="02020603050405020304" pitchFamily="18" charset="0"/>
              <a:cs typeface="Times New Roman" panose="02020603050405020304" pitchFamily="18" charset="0"/>
            </a:endParaRPr>
          </a:p>
        </p:txBody>
      </p:sp>
      <p:pic>
        <p:nvPicPr>
          <p:cNvPr id="30" name="Picture 29" descr="A graph showing a red line and a green line&#10;&#10;Description automatically generated">
            <a:extLst>
              <a:ext uri="{FF2B5EF4-FFF2-40B4-BE49-F238E27FC236}">
                <a16:creationId xmlns:a16="http://schemas.microsoft.com/office/drawing/2014/main" id="{25CF2C4F-AB19-2CC1-723A-65A9728CFA26}"/>
              </a:ext>
            </a:extLst>
          </p:cNvPr>
          <p:cNvPicPr>
            <a:picLocks noChangeAspect="1"/>
          </p:cNvPicPr>
          <p:nvPr/>
        </p:nvPicPr>
        <p:blipFill rotWithShape="1">
          <a:blip r:embed="rId3"/>
          <a:srcRect l="2713" t="5553" r="8525"/>
          <a:stretch/>
        </p:blipFill>
        <p:spPr>
          <a:xfrm>
            <a:off x="685315" y="2741242"/>
            <a:ext cx="4608112" cy="367744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DF2A37-9FCF-A9D2-EC8D-E3F1DEF5595E}"/>
                  </a:ext>
                </a:extLst>
              </p:cNvPr>
              <p:cNvSpPr txBox="1"/>
              <p:nvPr/>
            </p:nvSpPr>
            <p:spPr>
              <a:xfrm>
                <a:off x="1779685" y="3614140"/>
                <a:ext cx="162612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rPr>
                        <m:t>𝒓</m:t>
                      </m:r>
                      <m:r>
                        <a:rPr lang="en-US" sz="3000" b="1" i="1" smtClean="0">
                          <a:solidFill>
                            <a:srgbClr val="FF0000"/>
                          </a:solidFill>
                          <a:latin typeface="Cambria Math" panose="02040503050406030204" pitchFamily="18" charset="0"/>
                        </a:rPr>
                        <m:t> ≥</m:t>
                      </m:r>
                      <m:r>
                        <a:rPr lang="en-US" sz="3000" b="1" i="1" smtClean="0">
                          <a:solidFill>
                            <a:srgbClr val="FF0000"/>
                          </a:solidFill>
                          <a:latin typeface="Cambria Math" panose="02040503050406030204" pitchFamily="18" charset="0"/>
                          <a:ea typeface="Cambria Math" panose="02040503050406030204" pitchFamily="18" charset="0"/>
                        </a:rPr>
                        <m:t>𝒂</m:t>
                      </m:r>
                      <m:r>
                        <a:rPr lang="en-US" sz="3000" b="1" i="1" smtClean="0">
                          <a:solidFill>
                            <a:srgbClr val="FF0000"/>
                          </a:solidFill>
                          <a:latin typeface="Cambria Math" panose="02040503050406030204" pitchFamily="18" charset="0"/>
                          <a:ea typeface="Cambria Math" panose="02040503050406030204" pitchFamily="18" charset="0"/>
                        </a:rPr>
                        <m:t>   </m:t>
                      </m:r>
                    </m:oMath>
                  </m:oMathPara>
                </a14:m>
                <a:endParaRPr lang="en-CO" sz="3000" b="1" dirty="0">
                  <a:solidFill>
                    <a:srgbClr val="FF0000"/>
                  </a:solidFill>
                </a:endParaRPr>
              </a:p>
            </p:txBody>
          </p:sp>
        </mc:Choice>
        <mc:Fallback xmlns="">
          <p:sp>
            <p:nvSpPr>
              <p:cNvPr id="2" name="TextBox 1">
                <a:extLst>
                  <a:ext uri="{FF2B5EF4-FFF2-40B4-BE49-F238E27FC236}">
                    <a16:creationId xmlns:a16="http://schemas.microsoft.com/office/drawing/2014/main" id="{9EDF2A37-9FCF-A9D2-EC8D-E3F1DEF5595E}"/>
                  </a:ext>
                </a:extLst>
              </p:cNvPr>
              <p:cNvSpPr txBox="1">
                <a:spLocks noRot="1" noChangeAspect="1" noMove="1" noResize="1" noEditPoints="1" noAdjustHandles="1" noChangeArrowheads="1" noChangeShapeType="1" noTextEdit="1"/>
              </p:cNvSpPr>
              <p:nvPr/>
            </p:nvSpPr>
            <p:spPr>
              <a:xfrm>
                <a:off x="1779685" y="3614140"/>
                <a:ext cx="1626123" cy="461665"/>
              </a:xfrm>
              <a:prstGeom prst="rect">
                <a:avLst/>
              </a:prstGeom>
              <a:blipFill>
                <a:blip r:embed="rId4"/>
                <a:stretch>
                  <a:fillRect l="-3876" t="-7895" r="-3876" b="-34211"/>
                </a:stretch>
              </a:blipFill>
            </p:spPr>
            <p:txBody>
              <a:bodyPr/>
              <a:lstStyle/>
              <a:p>
                <a:r>
                  <a:rPr lang="en-CO">
                    <a:noFill/>
                  </a:rPr>
                  <a:t> </a:t>
                </a:r>
              </a:p>
            </p:txBody>
          </p:sp>
        </mc:Fallback>
      </mc:AlternateContent>
    </p:spTree>
    <p:extLst>
      <p:ext uri="{BB962C8B-B14F-4D97-AF65-F5344CB8AC3E}">
        <p14:creationId xmlns:p14="http://schemas.microsoft.com/office/powerpoint/2010/main" val="524916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Guesses for the parameters</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1DCA872-E99C-93AE-261D-D2D076688C50}"/>
              </a:ext>
            </a:extLst>
          </p:cNvPr>
          <p:cNvSpPr txBox="1">
            <a:spLocks/>
          </p:cNvSpPr>
          <p:nvPr/>
        </p:nvSpPr>
        <p:spPr>
          <a:xfrm>
            <a:off x="685315" y="1520811"/>
            <a:ext cx="11187370" cy="951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0000"/>
                </a:solidFill>
                <a:latin typeface="Times New Roman" panose="02020603050405020304" pitchFamily="18" charset="0"/>
                <a:cs typeface="Times New Roman" panose="02020603050405020304" pitchFamily="18" charset="0"/>
              </a:rPr>
              <a:t>3) The rate of decrease of most physiological functions of humans beings is between 0.5 and 1.3 percent per year (???).</a:t>
            </a:r>
          </a:p>
          <a:p>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descr="A close-up of a text&#10;&#10;Description automatically generated">
            <a:extLst>
              <a:ext uri="{FF2B5EF4-FFF2-40B4-BE49-F238E27FC236}">
                <a16:creationId xmlns:a16="http://schemas.microsoft.com/office/drawing/2014/main" id="{BB214A1C-F3B2-589D-017F-D287D3CA604A}"/>
              </a:ext>
            </a:extLst>
          </p:cNvPr>
          <p:cNvPicPr>
            <a:picLocks noChangeAspect="1"/>
          </p:cNvPicPr>
          <p:nvPr/>
        </p:nvPicPr>
        <p:blipFill>
          <a:blip r:embed="rId2"/>
          <a:stretch>
            <a:fillRect/>
          </a:stretch>
        </p:blipFill>
        <p:spPr>
          <a:xfrm>
            <a:off x="5371724" y="2829691"/>
            <a:ext cx="6131066" cy="286071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C54F27-82F7-7C20-04BD-F74E7F96EF5A}"/>
                  </a:ext>
                </a:extLst>
              </p:cNvPr>
              <p:cNvSpPr txBox="1"/>
              <p:nvPr/>
            </p:nvSpPr>
            <p:spPr>
              <a:xfrm>
                <a:off x="685315" y="4041599"/>
                <a:ext cx="32826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=100</m:t>
                          </m:r>
                        </m:e>
                      </m:d>
                      <m:r>
                        <a:rPr lang="en-US" sz="3000" b="0" i="1" smtClean="0">
                          <a:latin typeface="Cambria Math" panose="02040503050406030204" pitchFamily="18" charset="0"/>
                        </a:rPr>
                        <m:t> </m:t>
                      </m:r>
                      <m:r>
                        <a:rPr lang="en-US" sz="3000" b="0" i="1" smtClean="0">
                          <a:latin typeface="Cambria Math" panose="02040503050406030204" pitchFamily="18" charset="0"/>
                          <a:ea typeface="Cambria Math" panose="02040503050406030204" pitchFamily="18" charset="0"/>
                        </a:rPr>
                        <m:t>≤1.3 </m:t>
                      </m:r>
                    </m:oMath>
                  </m:oMathPara>
                </a14:m>
                <a:endParaRPr lang="en-CO" sz="3000" dirty="0"/>
              </a:p>
            </p:txBody>
          </p:sp>
        </mc:Choice>
        <mc:Fallback xmlns="">
          <p:sp>
            <p:nvSpPr>
              <p:cNvPr id="7" name="TextBox 6">
                <a:extLst>
                  <a:ext uri="{FF2B5EF4-FFF2-40B4-BE49-F238E27FC236}">
                    <a16:creationId xmlns:a16="http://schemas.microsoft.com/office/drawing/2014/main" id="{B5C54F27-82F7-7C20-04BD-F74E7F96EF5A}"/>
                  </a:ext>
                </a:extLst>
              </p:cNvPr>
              <p:cNvSpPr txBox="1">
                <a:spLocks noRot="1" noChangeAspect="1" noMove="1" noResize="1" noEditPoints="1" noAdjustHandles="1" noChangeArrowheads="1" noChangeShapeType="1" noTextEdit="1"/>
              </p:cNvSpPr>
              <p:nvPr/>
            </p:nvSpPr>
            <p:spPr>
              <a:xfrm>
                <a:off x="685315" y="4041599"/>
                <a:ext cx="3282630" cy="498791"/>
              </a:xfrm>
              <a:prstGeom prst="rect">
                <a:avLst/>
              </a:prstGeom>
              <a:blipFill>
                <a:blip r:embed="rId3"/>
                <a:stretch>
                  <a:fillRect l="-1923" r="-4231" b="-35000"/>
                </a:stretch>
              </a:blipFill>
            </p:spPr>
            <p:txBody>
              <a:bodyPr/>
              <a:lstStyle/>
              <a:p>
                <a:r>
                  <a:rPr lang="en-C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5E7292-D56F-F367-5465-D47B03934E05}"/>
                  </a:ext>
                </a:extLst>
              </p:cNvPr>
              <p:cNvSpPr txBox="1"/>
              <p:nvPr/>
            </p:nvSpPr>
            <p:spPr>
              <a:xfrm>
                <a:off x="685315" y="3013408"/>
                <a:ext cx="3069430" cy="498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O" sz="3000" i="1" smtClean="0">
                              <a:latin typeface="Cambria Math" panose="02040503050406030204" pitchFamily="18" charset="0"/>
                            </a:rPr>
                          </m:ctrlPr>
                        </m:sSubSupPr>
                        <m:e>
                          <m:r>
                            <a:rPr lang="en-CO" sz="3000" i="1">
                              <a:latin typeface="Cambria Math" panose="02040503050406030204" pitchFamily="18" charset="0"/>
                              <a:ea typeface="Cambria Math" panose="02040503050406030204" pitchFamily="18" charset="0"/>
                            </a:rPr>
                            <m:t>𝜆</m:t>
                          </m:r>
                        </m:e>
                        <m:sub>
                          <m:r>
                            <a:rPr lang="en-US" sz="3000" i="1">
                              <a:latin typeface="Cambria Math" panose="02040503050406030204" pitchFamily="18" charset="0"/>
                            </a:rPr>
                            <m:t>𝑖</m:t>
                          </m:r>
                        </m:sub>
                        <m:sup>
                          <m:r>
                            <a:rPr lang="en-US" sz="3000" b="0" i="1" smtClean="0">
                              <a:latin typeface="Cambria Math" panose="02040503050406030204" pitchFamily="18" charset="0"/>
                            </a:rPr>
                            <m:t>𝑑</m:t>
                          </m:r>
                        </m:sup>
                      </m:sSubSup>
                      <m:d>
                        <m:dPr>
                          <m:ctrlPr>
                            <a:rPr lang="en-US" sz="3000" i="1">
                              <a:latin typeface="Cambria Math" panose="02040503050406030204" pitchFamily="18" charset="0"/>
                            </a:rPr>
                          </m:ctrlPr>
                        </m:dPr>
                        <m:e>
                          <m:r>
                            <a:rPr lang="en-US" sz="3000" i="1">
                              <a:latin typeface="Cambria Math" panose="02040503050406030204" pitchFamily="18" charset="0"/>
                            </a:rPr>
                            <m:t>𝑡</m:t>
                          </m:r>
                          <m:r>
                            <a:rPr lang="en-US" sz="3000" i="1">
                              <a:latin typeface="Cambria Math" panose="02040503050406030204" pitchFamily="18" charset="0"/>
                            </a:rPr>
                            <m:t>=30</m:t>
                          </m:r>
                        </m:e>
                      </m:d>
                      <m:r>
                        <a:rPr lang="en-US" sz="3000" b="0" i="1" smtClean="0">
                          <a:latin typeface="Cambria Math" panose="02040503050406030204" pitchFamily="18" charset="0"/>
                        </a:rPr>
                        <m:t> </m:t>
                      </m:r>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0.5 </m:t>
                      </m:r>
                    </m:oMath>
                  </m:oMathPara>
                </a14:m>
                <a:endParaRPr lang="en-CO" sz="3000" dirty="0"/>
              </a:p>
            </p:txBody>
          </p:sp>
        </mc:Choice>
        <mc:Fallback xmlns="">
          <p:sp>
            <p:nvSpPr>
              <p:cNvPr id="10" name="TextBox 9">
                <a:extLst>
                  <a:ext uri="{FF2B5EF4-FFF2-40B4-BE49-F238E27FC236}">
                    <a16:creationId xmlns:a16="http://schemas.microsoft.com/office/drawing/2014/main" id="{AD5E7292-D56F-F367-5465-D47B03934E05}"/>
                  </a:ext>
                </a:extLst>
              </p:cNvPr>
              <p:cNvSpPr txBox="1">
                <a:spLocks noRot="1" noChangeAspect="1" noMove="1" noResize="1" noEditPoints="1" noAdjustHandles="1" noChangeArrowheads="1" noChangeShapeType="1" noTextEdit="1"/>
              </p:cNvSpPr>
              <p:nvPr/>
            </p:nvSpPr>
            <p:spPr>
              <a:xfrm>
                <a:off x="685315" y="3013408"/>
                <a:ext cx="3069430" cy="498791"/>
              </a:xfrm>
              <a:prstGeom prst="rect">
                <a:avLst/>
              </a:prstGeom>
              <a:blipFill>
                <a:blip r:embed="rId4"/>
                <a:stretch>
                  <a:fillRect l="-2469" r="-4527" b="-35000"/>
                </a:stretch>
              </a:blipFill>
            </p:spPr>
            <p:txBody>
              <a:bodyPr/>
              <a:lstStyle/>
              <a:p>
                <a:r>
                  <a:rPr lang="en-CO">
                    <a:noFill/>
                  </a:rPr>
                  <a:t> </a:t>
                </a:r>
              </a:p>
            </p:txBody>
          </p:sp>
        </mc:Fallback>
      </mc:AlternateContent>
    </p:spTree>
    <p:extLst>
      <p:ext uri="{BB962C8B-B14F-4D97-AF65-F5344CB8AC3E}">
        <p14:creationId xmlns:p14="http://schemas.microsoft.com/office/powerpoint/2010/main" val="4036641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6" name="Picture 5" descr="A graph with red and blue dots&#10;&#10;Description automatically generated">
            <a:extLst>
              <a:ext uri="{FF2B5EF4-FFF2-40B4-BE49-F238E27FC236}">
                <a16:creationId xmlns:a16="http://schemas.microsoft.com/office/drawing/2014/main" id="{35A4A307-A8FD-67D4-151B-F138BFCBC67A}"/>
              </a:ext>
            </a:extLst>
          </p:cNvPr>
          <p:cNvPicPr>
            <a:picLocks noChangeAspect="1"/>
          </p:cNvPicPr>
          <p:nvPr/>
        </p:nvPicPr>
        <p:blipFill>
          <a:blip r:embed="rId2"/>
          <a:stretch>
            <a:fillRect/>
          </a:stretch>
        </p:blipFill>
        <p:spPr>
          <a:xfrm>
            <a:off x="368557" y="1076098"/>
            <a:ext cx="6423436" cy="5138749"/>
          </a:xfrm>
          <a:prstGeom prst="rect">
            <a:avLst/>
          </a:prstGeom>
        </p:spPr>
      </p:pic>
      <p:pic>
        <p:nvPicPr>
          <p:cNvPr id="7" name="Picture 6" descr="A diagram of a graph&#10;&#10;Description automatically generated with medium confidence">
            <a:extLst>
              <a:ext uri="{FF2B5EF4-FFF2-40B4-BE49-F238E27FC236}">
                <a16:creationId xmlns:a16="http://schemas.microsoft.com/office/drawing/2014/main" id="{52ED8703-39E1-35A1-684A-85691A968657}"/>
              </a:ext>
            </a:extLst>
          </p:cNvPr>
          <p:cNvPicPr>
            <a:picLocks noChangeAspect="1"/>
          </p:cNvPicPr>
          <p:nvPr/>
        </p:nvPicPr>
        <p:blipFill>
          <a:blip r:embed="rId3"/>
          <a:stretch>
            <a:fillRect/>
          </a:stretch>
        </p:blipFill>
        <p:spPr>
          <a:xfrm>
            <a:off x="6791993" y="1634034"/>
            <a:ext cx="4789293" cy="4376057"/>
          </a:xfrm>
          <a:prstGeom prst="rect">
            <a:avLst/>
          </a:prstGeom>
        </p:spPr>
      </p:pic>
    </p:spTree>
    <p:extLst>
      <p:ext uri="{BB962C8B-B14F-4D97-AF65-F5344CB8AC3E}">
        <p14:creationId xmlns:p14="http://schemas.microsoft.com/office/powerpoint/2010/main" val="1199529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80656"/>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B002830-617E-4876-56DA-E943041F870D}"/>
              </a:ext>
            </a:extLst>
          </p:cNvPr>
          <p:cNvSpPr txBox="1">
            <a:spLocks/>
          </p:cNvSpPr>
          <p:nvPr/>
        </p:nvSpPr>
        <p:spPr>
          <a:xfrm>
            <a:off x="685315" y="1475457"/>
            <a:ext cx="3921598" cy="31440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Here we will put results from phenomenological data that shows that </a:t>
            </a:r>
            <a:r>
              <a:rPr lang="en-US" sz="2000" dirty="0" err="1">
                <a:latin typeface="Times New Roman" panose="02020603050405020304" pitchFamily="18" charset="0"/>
                <a:cs typeface="Times New Roman" panose="02020603050405020304" pitchFamily="18" charset="0"/>
              </a:rPr>
              <a:t>Strehler-Mildvan</a:t>
            </a:r>
            <a:r>
              <a:rPr lang="en-US" sz="2000" dirty="0">
                <a:latin typeface="Times New Roman" panose="02020603050405020304" pitchFamily="18" charset="0"/>
                <a:cs typeface="Times New Roman" panose="02020603050405020304" pitchFamily="18" charset="0"/>
              </a:rPr>
              <a:t> Correlation is not a strong results. </a:t>
            </a:r>
            <a:endParaRPr lang="en-CA"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F9141C4-366A-DB44-C93D-CAB44C92E4E0}"/>
              </a:ext>
            </a:extLst>
          </p:cNvPr>
          <p:cNvSpPr txBox="1">
            <a:spLocks/>
          </p:cNvSpPr>
          <p:nvPr/>
        </p:nvSpPr>
        <p:spPr>
          <a:xfrm>
            <a:off x="6435917" y="1475457"/>
            <a:ext cx="5070763" cy="4402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000" dirty="0">
                <a:latin typeface="Times New Roman" panose="02020603050405020304" pitchFamily="18" charset="0"/>
                <a:cs typeface="Times New Roman" panose="02020603050405020304" pitchFamily="18" charset="0"/>
              </a:rPr>
              <a:t>The reason why we cant see the SM correlation as in the paper of 1960 is because:</a:t>
            </a:r>
          </a:p>
          <a:p>
            <a:pPr marL="342900" indent="-342900" algn="just">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Gompertz</a:t>
            </a:r>
            <a:r>
              <a:rPr lang="en-US" sz="2000" dirty="0">
                <a:latin typeface="Times New Roman" panose="02020603050405020304" pitchFamily="18" charset="0"/>
                <a:cs typeface="Times New Roman" panose="02020603050405020304" pitchFamily="18" charset="0"/>
              </a:rPr>
              <a:t> Slope (alpha) could change in the time</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 could change in the time</a:t>
            </a:r>
          </a:p>
          <a:p>
            <a:pPr marL="342900" indent="-34290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Therefore, the correlation between this two values could be dynamic in time and not just one point for the entire curve of mortality rate. </a:t>
            </a:r>
            <a:endParaRPr lang="en-CA" sz="2000" dirty="0">
              <a:latin typeface="Times New Roman" panose="02020603050405020304" pitchFamily="18" charset="0"/>
              <a:cs typeface="Times New Roman" panose="02020603050405020304" pitchFamily="18" charset="0"/>
            </a:endParaRPr>
          </a:p>
        </p:txBody>
      </p:sp>
      <p:pic>
        <p:nvPicPr>
          <p:cNvPr id="5" name="Picture 4" descr="A diagram of different colored lines&#10;&#10;Description automatically generated with medium confidence">
            <a:extLst>
              <a:ext uri="{FF2B5EF4-FFF2-40B4-BE49-F238E27FC236}">
                <a16:creationId xmlns:a16="http://schemas.microsoft.com/office/drawing/2014/main" id="{08FD480D-813C-5E73-27DD-E5D0F5B3023D}"/>
              </a:ext>
            </a:extLst>
          </p:cNvPr>
          <p:cNvPicPr>
            <a:picLocks noChangeAspect="1"/>
          </p:cNvPicPr>
          <p:nvPr/>
        </p:nvPicPr>
        <p:blipFill>
          <a:blip r:embed="rId2"/>
          <a:stretch>
            <a:fillRect/>
          </a:stretch>
        </p:blipFill>
        <p:spPr>
          <a:xfrm>
            <a:off x="590311" y="1104344"/>
            <a:ext cx="11282373" cy="5641187"/>
          </a:xfrm>
          <a:prstGeom prst="rect">
            <a:avLst/>
          </a:prstGeom>
        </p:spPr>
      </p:pic>
    </p:spTree>
    <p:extLst>
      <p:ext uri="{BB962C8B-B14F-4D97-AF65-F5344CB8AC3E}">
        <p14:creationId xmlns:p14="http://schemas.microsoft.com/office/powerpoint/2010/main" val="194079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5" name="Picture 4" descr="A diagram of age-specific parameters&#10;&#10;Description automatically generated with medium confidence">
            <a:extLst>
              <a:ext uri="{FF2B5EF4-FFF2-40B4-BE49-F238E27FC236}">
                <a16:creationId xmlns:a16="http://schemas.microsoft.com/office/drawing/2014/main" id="{7955B23C-5ADD-D477-AA7B-BACE151188E6}"/>
              </a:ext>
            </a:extLst>
          </p:cNvPr>
          <p:cNvPicPr>
            <a:picLocks noChangeAspect="1"/>
          </p:cNvPicPr>
          <p:nvPr/>
        </p:nvPicPr>
        <p:blipFill>
          <a:blip r:embed="rId2"/>
          <a:stretch>
            <a:fillRect/>
          </a:stretch>
        </p:blipFill>
        <p:spPr>
          <a:xfrm>
            <a:off x="483183" y="1076098"/>
            <a:ext cx="6950516" cy="5560413"/>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B4E26F1A-795C-974C-AAAA-0C7517663D4C}"/>
              </a:ext>
            </a:extLst>
          </p:cNvPr>
          <p:cNvPicPr>
            <a:picLocks noChangeAspect="1"/>
          </p:cNvPicPr>
          <p:nvPr/>
        </p:nvPicPr>
        <p:blipFill>
          <a:blip r:embed="rId3"/>
          <a:stretch>
            <a:fillRect/>
          </a:stretch>
        </p:blipFill>
        <p:spPr>
          <a:xfrm>
            <a:off x="7034150" y="1800288"/>
            <a:ext cx="4789293" cy="4376057"/>
          </a:xfrm>
          <a:prstGeom prst="rect">
            <a:avLst/>
          </a:prstGeom>
        </p:spPr>
      </p:pic>
    </p:spTree>
    <p:extLst>
      <p:ext uri="{BB962C8B-B14F-4D97-AF65-F5344CB8AC3E}">
        <p14:creationId xmlns:p14="http://schemas.microsoft.com/office/powerpoint/2010/main" val="88820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1623468" y="351908"/>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a:t>
            </a:r>
            <a:endParaRPr lang="en-CA" sz="50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84229178-A882-357F-073C-4B269D4B0036}"/>
              </a:ext>
            </a:extLst>
          </p:cNvPr>
          <p:cNvPicPr>
            <a:picLocks noChangeAspect="1"/>
          </p:cNvPicPr>
          <p:nvPr/>
        </p:nvPicPr>
        <p:blipFill>
          <a:blip r:embed="rId2"/>
          <a:stretch>
            <a:fillRect/>
          </a:stretch>
        </p:blipFill>
        <p:spPr>
          <a:xfrm>
            <a:off x="633350" y="1076098"/>
            <a:ext cx="10925299" cy="5462650"/>
          </a:xfrm>
          <a:prstGeom prst="rect">
            <a:avLst/>
          </a:prstGeom>
        </p:spPr>
      </p:pic>
    </p:spTree>
    <p:extLst>
      <p:ext uri="{BB962C8B-B14F-4D97-AF65-F5344CB8AC3E}">
        <p14:creationId xmlns:p14="http://schemas.microsoft.com/office/powerpoint/2010/main" val="674086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fontScale="90000"/>
          </a:bodyPr>
          <a:lstStyle/>
          <a:p>
            <a:pPr algn="ctr"/>
            <a:r>
              <a:rPr lang="en-CA" sz="4000" dirty="0">
                <a:latin typeface="Times New Roman" panose="02020603050405020304" pitchFamily="18" charset="0"/>
                <a:cs typeface="Times New Roman" panose="02020603050405020304" pitchFamily="18" charset="0"/>
              </a:rPr>
              <a:t>Gompertz Law to model the exponential increment</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3</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 A</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t="-16216" b="-4864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867187"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Exponential model to explain the exponential increment of mortality with age</a:t>
            </a:r>
          </a:p>
          <a:p>
            <a:pPr algn="r"/>
            <a:endParaRPr lang="en-CA" sz="20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0318BE3D-CC08-D90A-C63A-F6FC886D3BDE}"/>
              </a:ext>
            </a:extLst>
          </p:cNvPr>
          <p:cNvSpPr txBox="1">
            <a:spLocks/>
          </p:cNvSpPr>
          <p:nvPr/>
        </p:nvSpPr>
        <p:spPr>
          <a:xfrm>
            <a:off x="588935" y="2589355"/>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Sum of age dependent term and age independent term</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19" name="Picture 18" descr="A graph of a number of patients&#10;&#10;Description automatically generated with medium confidence">
            <a:extLst>
              <a:ext uri="{FF2B5EF4-FFF2-40B4-BE49-F238E27FC236}">
                <a16:creationId xmlns:a16="http://schemas.microsoft.com/office/drawing/2014/main" id="{1B655E67-F685-FB1A-BC70-F18457E43443}"/>
              </a:ext>
            </a:extLst>
          </p:cNvPr>
          <p:cNvPicPr>
            <a:picLocks noChangeAspect="1"/>
          </p:cNvPicPr>
          <p:nvPr/>
        </p:nvPicPr>
        <p:blipFill rotWithShape="1">
          <a:blip r:embed="rId4"/>
          <a:srcRect t="6096" r="8095"/>
          <a:stretch/>
        </p:blipFill>
        <p:spPr>
          <a:xfrm>
            <a:off x="5469146" y="2738183"/>
            <a:ext cx="5735649" cy="3662772"/>
          </a:xfrm>
          <a:prstGeom prst="rect">
            <a:avLst/>
          </a:prstGeom>
        </p:spPr>
      </p:pic>
    </p:spTree>
    <p:extLst>
      <p:ext uri="{BB962C8B-B14F-4D97-AF65-F5344CB8AC3E}">
        <p14:creationId xmlns:p14="http://schemas.microsoft.com/office/powerpoint/2010/main" val="4208982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SM correlation is not a strong result (???)</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FF9141C4-366A-DB44-C93D-CAB44C92E4E0}"/>
                  </a:ext>
                </a:extLst>
              </p:cNvPr>
              <p:cNvSpPr txBox="1">
                <a:spLocks/>
              </p:cNvSpPr>
              <p:nvPr/>
            </p:nvSpPr>
            <p:spPr>
              <a:xfrm>
                <a:off x="685315" y="1572347"/>
                <a:ext cx="7229960" cy="27806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200000"/>
                  </a:lnSpc>
                </a:pPr>
                <a:r>
                  <a:rPr lang="en-US" sz="2000" dirty="0">
                    <a:latin typeface="Times New Roman" panose="02020603050405020304" pitchFamily="18" charset="0"/>
                    <a:cs typeface="Times New Roman" panose="02020603050405020304" pitchFamily="18" charset="0"/>
                  </a:rPr>
                  <a:t>The reason why we should not calculate the SM correlation as in the 1960 paper is because:</a:t>
                </a:r>
              </a:p>
              <a:p>
                <a:pPr marL="342900" indent="-342900" algn="just">
                  <a:lnSpc>
                    <a:spcPct val="200000"/>
                  </a:lnSpc>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000" dirty="0">
                    <a:latin typeface="Times New Roman" panose="02020603050405020304" pitchFamily="18" charset="0"/>
                    <a:cs typeface="Times New Roman" panose="02020603050405020304" pitchFamily="18" charset="0"/>
                  </a:rPr>
                  <a:t> can change over time along the same Gompertzian trajectory. </a:t>
                </a:r>
              </a:p>
              <a:p>
                <a:pPr marL="342900" indent="-342900" algn="just">
                  <a:lnSpc>
                    <a:spcPct val="20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𝑅</m:t>
                        </m:r>
                      </m:e>
                      <m:sub>
                        <m:r>
                          <a:rPr lang="en-US" sz="2000" b="0" i="1" smtClean="0">
                            <a:latin typeface="Cambria Math" panose="02040503050406030204" pitchFamily="18" charset="0"/>
                            <a:cs typeface="Times New Roman" panose="02020603050405020304" pitchFamily="18" charset="0"/>
                          </a:rPr>
                          <m:t>0</m:t>
                        </m:r>
                      </m:sub>
                    </m:sSub>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can change over time along the same Gompertzian trajectory.</a:t>
                </a:r>
              </a:p>
              <a:p>
                <a:pPr algn="just">
                  <a:lnSpc>
                    <a:spcPct val="20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20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Title 1">
                <a:extLst>
                  <a:ext uri="{FF2B5EF4-FFF2-40B4-BE49-F238E27FC236}">
                    <a16:creationId xmlns:a16="http://schemas.microsoft.com/office/drawing/2014/main" id="{FF9141C4-366A-DB44-C93D-CAB44C92E4E0}"/>
                  </a:ext>
                </a:extLst>
              </p:cNvPr>
              <p:cNvSpPr txBox="1">
                <a:spLocks noRot="1" noChangeAspect="1" noMove="1" noResize="1" noEditPoints="1" noAdjustHandles="1" noChangeArrowheads="1" noChangeShapeType="1" noTextEdit="1"/>
              </p:cNvSpPr>
              <p:nvPr/>
            </p:nvSpPr>
            <p:spPr>
              <a:xfrm>
                <a:off x="685315" y="1572347"/>
                <a:ext cx="7229960" cy="2780640"/>
              </a:xfrm>
              <a:prstGeom prst="rect">
                <a:avLst/>
              </a:prstGeom>
              <a:blipFill>
                <a:blip r:embed="rId2"/>
                <a:stretch>
                  <a:fillRect l="-876" t="-9091" r="-876"/>
                </a:stretch>
              </a:blipFill>
            </p:spPr>
            <p:txBody>
              <a:bodyPr/>
              <a:lstStyle/>
              <a:p>
                <a:r>
                  <a:rPr lang="en-CO">
                    <a:noFill/>
                  </a:rPr>
                  <a:t> </a:t>
                </a:r>
              </a:p>
            </p:txBody>
          </p:sp>
        </mc:Fallback>
      </mc:AlternateContent>
      <p:pic>
        <p:nvPicPr>
          <p:cNvPr id="5" name="Picture 4" descr="A close-up of a text&#10;&#10;Description automatically generated">
            <a:extLst>
              <a:ext uri="{FF2B5EF4-FFF2-40B4-BE49-F238E27FC236}">
                <a16:creationId xmlns:a16="http://schemas.microsoft.com/office/drawing/2014/main" id="{1082883E-44EC-BDAB-05EE-226A49F66241}"/>
              </a:ext>
            </a:extLst>
          </p:cNvPr>
          <p:cNvPicPr>
            <a:picLocks noChangeAspect="1"/>
          </p:cNvPicPr>
          <p:nvPr/>
        </p:nvPicPr>
        <p:blipFill>
          <a:blip r:embed="rId3"/>
          <a:stretch>
            <a:fillRect/>
          </a:stretch>
        </p:blipFill>
        <p:spPr>
          <a:xfrm>
            <a:off x="6771562" y="3952659"/>
            <a:ext cx="5101123" cy="266598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63AED0F-C61A-AD2B-C576-756C415B87A9}"/>
                  </a:ext>
                </a:extLst>
              </p14:cNvPr>
              <p14:cNvContentPartPr/>
              <p14:nvPr/>
            </p14:nvContentPartPr>
            <p14:xfrm>
              <a:off x="13022775" y="4623840"/>
              <a:ext cx="360" cy="360"/>
            </p14:xfrm>
          </p:contentPart>
        </mc:Choice>
        <mc:Fallback xmlns="">
          <p:pic>
            <p:nvPicPr>
              <p:cNvPr id="6" name="Ink 5">
                <a:extLst>
                  <a:ext uri="{FF2B5EF4-FFF2-40B4-BE49-F238E27FC236}">
                    <a16:creationId xmlns:a16="http://schemas.microsoft.com/office/drawing/2014/main" id="{F63AED0F-C61A-AD2B-C576-756C415B87A9}"/>
                  </a:ext>
                </a:extLst>
              </p:cNvPr>
              <p:cNvPicPr/>
              <p:nvPr/>
            </p:nvPicPr>
            <p:blipFill>
              <a:blip r:embed="rId5"/>
              <a:stretch>
                <a:fillRect/>
              </a:stretch>
            </p:blipFill>
            <p:spPr>
              <a:xfrm>
                <a:off x="12933135" y="444420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9A8A05C5-1BD3-A318-E436-0EEC09C5BB28}"/>
                  </a:ext>
                </a:extLst>
              </p14:cNvPr>
              <p14:cNvContentPartPr/>
              <p14:nvPr/>
            </p14:nvContentPartPr>
            <p14:xfrm>
              <a:off x="8791781" y="4738680"/>
              <a:ext cx="2952720" cy="8640"/>
            </p14:xfrm>
          </p:contentPart>
        </mc:Choice>
        <mc:Fallback xmlns="">
          <p:pic>
            <p:nvPicPr>
              <p:cNvPr id="10" name="Ink 9">
                <a:extLst>
                  <a:ext uri="{FF2B5EF4-FFF2-40B4-BE49-F238E27FC236}">
                    <a16:creationId xmlns:a16="http://schemas.microsoft.com/office/drawing/2014/main" id="{9A8A05C5-1BD3-A318-E436-0EEC09C5BB28}"/>
                  </a:ext>
                </a:extLst>
              </p:cNvPr>
              <p:cNvPicPr/>
              <p:nvPr/>
            </p:nvPicPr>
            <p:blipFill>
              <a:blip r:embed="rId7"/>
              <a:stretch>
                <a:fillRect/>
              </a:stretch>
            </p:blipFill>
            <p:spPr>
              <a:xfrm>
                <a:off x="8702141" y="4558680"/>
                <a:ext cx="31323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9BE37A4-8CB7-3FA4-1AB0-C03733E20167}"/>
                  </a:ext>
                </a:extLst>
              </p14:cNvPr>
              <p14:cNvContentPartPr/>
              <p14:nvPr/>
            </p14:nvContentPartPr>
            <p14:xfrm>
              <a:off x="6887741" y="5049360"/>
              <a:ext cx="4944600" cy="79200"/>
            </p14:xfrm>
          </p:contentPart>
        </mc:Choice>
        <mc:Fallback xmlns="">
          <p:pic>
            <p:nvPicPr>
              <p:cNvPr id="11" name="Ink 10">
                <a:extLst>
                  <a:ext uri="{FF2B5EF4-FFF2-40B4-BE49-F238E27FC236}">
                    <a16:creationId xmlns:a16="http://schemas.microsoft.com/office/drawing/2014/main" id="{E9BE37A4-8CB7-3FA4-1AB0-C03733E20167}"/>
                  </a:ext>
                </a:extLst>
              </p:cNvPr>
              <p:cNvPicPr/>
              <p:nvPr/>
            </p:nvPicPr>
            <p:blipFill>
              <a:blip r:embed="rId9"/>
              <a:stretch>
                <a:fillRect/>
              </a:stretch>
            </p:blipFill>
            <p:spPr>
              <a:xfrm>
                <a:off x="6797741" y="4869720"/>
                <a:ext cx="51242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1257CCEF-DD82-59C7-7E41-AB37BEA51A49}"/>
                  </a:ext>
                </a:extLst>
              </p14:cNvPr>
              <p14:cNvContentPartPr/>
              <p14:nvPr/>
            </p14:nvContentPartPr>
            <p14:xfrm>
              <a:off x="6894581" y="5414040"/>
              <a:ext cx="1128600" cy="31680"/>
            </p14:xfrm>
          </p:contentPart>
        </mc:Choice>
        <mc:Fallback xmlns="">
          <p:pic>
            <p:nvPicPr>
              <p:cNvPr id="12" name="Ink 11">
                <a:extLst>
                  <a:ext uri="{FF2B5EF4-FFF2-40B4-BE49-F238E27FC236}">
                    <a16:creationId xmlns:a16="http://schemas.microsoft.com/office/drawing/2014/main" id="{1257CCEF-DD82-59C7-7E41-AB37BEA51A49}"/>
                  </a:ext>
                </a:extLst>
              </p:cNvPr>
              <p:cNvPicPr/>
              <p:nvPr/>
            </p:nvPicPr>
            <p:blipFill>
              <a:blip r:embed="rId11"/>
              <a:stretch>
                <a:fillRect/>
              </a:stretch>
            </p:blipFill>
            <p:spPr>
              <a:xfrm>
                <a:off x="6804581" y="5234040"/>
                <a:ext cx="13082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4316438F-BED1-4CEF-3E21-0ABB1D09480A}"/>
                  </a:ext>
                </a:extLst>
              </p14:cNvPr>
              <p14:cNvContentPartPr/>
              <p14:nvPr/>
            </p14:nvContentPartPr>
            <p14:xfrm>
              <a:off x="11118101" y="5452200"/>
              <a:ext cx="712800" cy="360"/>
            </p14:xfrm>
          </p:contentPart>
        </mc:Choice>
        <mc:Fallback xmlns="">
          <p:pic>
            <p:nvPicPr>
              <p:cNvPr id="13" name="Ink 12">
                <a:extLst>
                  <a:ext uri="{FF2B5EF4-FFF2-40B4-BE49-F238E27FC236}">
                    <a16:creationId xmlns:a16="http://schemas.microsoft.com/office/drawing/2014/main" id="{4316438F-BED1-4CEF-3E21-0ABB1D09480A}"/>
                  </a:ext>
                </a:extLst>
              </p:cNvPr>
              <p:cNvPicPr/>
              <p:nvPr/>
            </p:nvPicPr>
            <p:blipFill>
              <a:blip r:embed="rId13"/>
              <a:stretch>
                <a:fillRect/>
              </a:stretch>
            </p:blipFill>
            <p:spPr>
              <a:xfrm>
                <a:off x="11028461" y="5272200"/>
                <a:ext cx="89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7235239-7870-C2B0-BD98-B2ABAF50B8E9}"/>
                  </a:ext>
                </a:extLst>
              </p14:cNvPr>
              <p14:cNvContentPartPr/>
              <p14:nvPr/>
            </p14:nvContentPartPr>
            <p14:xfrm>
              <a:off x="6979181" y="5796360"/>
              <a:ext cx="481320" cy="12240"/>
            </p14:xfrm>
          </p:contentPart>
        </mc:Choice>
        <mc:Fallback xmlns="">
          <p:pic>
            <p:nvPicPr>
              <p:cNvPr id="14" name="Ink 13">
                <a:extLst>
                  <a:ext uri="{FF2B5EF4-FFF2-40B4-BE49-F238E27FC236}">
                    <a16:creationId xmlns:a16="http://schemas.microsoft.com/office/drawing/2014/main" id="{27235239-7870-C2B0-BD98-B2ABAF50B8E9}"/>
                  </a:ext>
                </a:extLst>
              </p:cNvPr>
              <p:cNvPicPr/>
              <p:nvPr/>
            </p:nvPicPr>
            <p:blipFill>
              <a:blip r:embed="rId15"/>
              <a:stretch>
                <a:fillRect/>
              </a:stretch>
            </p:blipFill>
            <p:spPr>
              <a:xfrm>
                <a:off x="6889541" y="5616360"/>
                <a:ext cx="6609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5F278F6-1E6D-4026-0346-7F07A5C77EB1}"/>
                  </a:ext>
                </a:extLst>
              </p14:cNvPr>
              <p14:cNvContentPartPr/>
              <p14:nvPr/>
            </p14:nvContentPartPr>
            <p14:xfrm>
              <a:off x="10836221" y="6085080"/>
              <a:ext cx="988920" cy="62280"/>
            </p14:xfrm>
          </p:contentPart>
        </mc:Choice>
        <mc:Fallback xmlns="">
          <p:pic>
            <p:nvPicPr>
              <p:cNvPr id="15" name="Ink 14">
                <a:extLst>
                  <a:ext uri="{FF2B5EF4-FFF2-40B4-BE49-F238E27FC236}">
                    <a16:creationId xmlns:a16="http://schemas.microsoft.com/office/drawing/2014/main" id="{C5F278F6-1E6D-4026-0346-7F07A5C77EB1}"/>
                  </a:ext>
                </a:extLst>
              </p:cNvPr>
              <p:cNvPicPr/>
              <p:nvPr/>
            </p:nvPicPr>
            <p:blipFill>
              <a:blip r:embed="rId17"/>
              <a:stretch>
                <a:fillRect/>
              </a:stretch>
            </p:blipFill>
            <p:spPr>
              <a:xfrm>
                <a:off x="10746581" y="5905080"/>
                <a:ext cx="1168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C91E9A89-40EE-6DC6-2437-BBD80F576163}"/>
                  </a:ext>
                </a:extLst>
              </p14:cNvPr>
              <p14:cNvContentPartPr/>
              <p14:nvPr/>
            </p14:nvContentPartPr>
            <p14:xfrm>
              <a:off x="6889181" y="6357960"/>
              <a:ext cx="4537800" cy="59040"/>
            </p14:xfrm>
          </p:contentPart>
        </mc:Choice>
        <mc:Fallback xmlns="">
          <p:pic>
            <p:nvPicPr>
              <p:cNvPr id="16" name="Ink 15">
                <a:extLst>
                  <a:ext uri="{FF2B5EF4-FFF2-40B4-BE49-F238E27FC236}">
                    <a16:creationId xmlns:a16="http://schemas.microsoft.com/office/drawing/2014/main" id="{C91E9A89-40EE-6DC6-2437-BBD80F576163}"/>
                  </a:ext>
                </a:extLst>
              </p:cNvPr>
              <p:cNvPicPr/>
              <p:nvPr/>
            </p:nvPicPr>
            <p:blipFill>
              <a:blip r:embed="rId19"/>
              <a:stretch>
                <a:fillRect/>
              </a:stretch>
            </p:blipFill>
            <p:spPr>
              <a:xfrm>
                <a:off x="6799541" y="6178320"/>
                <a:ext cx="4717440" cy="418680"/>
              </a:xfrm>
              <a:prstGeom prst="rect">
                <a:avLst/>
              </a:prstGeom>
            </p:spPr>
          </p:pic>
        </mc:Fallback>
      </mc:AlternateContent>
    </p:spTree>
    <p:extLst>
      <p:ext uri="{BB962C8B-B14F-4D97-AF65-F5344CB8AC3E}">
        <p14:creationId xmlns:p14="http://schemas.microsoft.com/office/powerpoint/2010/main" val="10609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2147434" y="626339"/>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9290" t="6390" r="36465"/>
          <a:stretch/>
        </p:blipFill>
        <p:spPr>
          <a:xfrm>
            <a:off x="831689" y="1689265"/>
            <a:ext cx="10528616" cy="4542396"/>
          </a:xfrm>
          <a:prstGeom prst="rect">
            <a:avLst/>
          </a:prstGeom>
        </p:spPr>
      </p:pic>
    </p:spTree>
    <p:extLst>
      <p:ext uri="{BB962C8B-B14F-4D97-AF65-F5344CB8AC3E}">
        <p14:creationId xmlns:p14="http://schemas.microsoft.com/office/powerpoint/2010/main" val="328102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5" y="439311"/>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6" name="Picture 5" descr="A graph with a red line&#10;&#10;Description automatically generated">
            <a:extLst>
              <a:ext uri="{FF2B5EF4-FFF2-40B4-BE49-F238E27FC236}">
                <a16:creationId xmlns:a16="http://schemas.microsoft.com/office/drawing/2014/main" id="{EF75FB93-2A96-EA0E-BAB6-F3BC8F7B1CAA}"/>
              </a:ext>
            </a:extLst>
          </p:cNvPr>
          <p:cNvPicPr>
            <a:picLocks noChangeAspect="1"/>
          </p:cNvPicPr>
          <p:nvPr/>
        </p:nvPicPr>
        <p:blipFill rotWithShape="1">
          <a:blip r:embed="rId2"/>
          <a:srcRect l="63890" t="6390" r="9329"/>
          <a:stretch/>
        </p:blipFill>
        <p:spPr>
          <a:xfrm>
            <a:off x="319315" y="1430450"/>
            <a:ext cx="5668488" cy="4953572"/>
          </a:xfrm>
          <a:prstGeom prst="rect">
            <a:avLst/>
          </a:prstGeom>
        </p:spPr>
      </p:pic>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42556"/>
            <a:ext cx="5887294" cy="3776354"/>
          </a:xfrm>
          <a:prstGeom prst="rect">
            <a:avLst/>
          </a:prstGeom>
        </p:spPr>
      </p:pic>
    </p:spTree>
    <p:extLst>
      <p:ext uri="{BB962C8B-B14F-4D97-AF65-F5344CB8AC3E}">
        <p14:creationId xmlns:p14="http://schemas.microsoft.com/office/powerpoint/2010/main" val="378059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2"/>
          <a:srcRect l="920" t="6428" r="8984" b="1104"/>
          <a:stretch/>
        </p:blipFill>
        <p:spPr>
          <a:xfrm>
            <a:off x="6204199" y="2042556"/>
            <a:ext cx="5887294" cy="3776354"/>
          </a:xfrm>
          <a:prstGeom prst="rect">
            <a:avLst/>
          </a:prstGeom>
        </p:spPr>
      </p:pic>
      <p:pic>
        <p:nvPicPr>
          <p:cNvPr id="2" name="Picture 1" descr="A group of graphs showing different numbers&#10;&#10;Description automatically generated with medium confidence">
            <a:extLst>
              <a:ext uri="{FF2B5EF4-FFF2-40B4-BE49-F238E27FC236}">
                <a16:creationId xmlns:a16="http://schemas.microsoft.com/office/drawing/2014/main" id="{0976A4F5-9EAB-EA8D-308C-D2F9FF4D560E}"/>
              </a:ext>
            </a:extLst>
          </p:cNvPr>
          <p:cNvPicPr>
            <a:picLocks noChangeAspect="1"/>
          </p:cNvPicPr>
          <p:nvPr/>
        </p:nvPicPr>
        <p:blipFill rotWithShape="1">
          <a:blip r:embed="rId3"/>
          <a:srcRect t="5657" r="50000"/>
          <a:stretch/>
        </p:blipFill>
        <p:spPr>
          <a:xfrm>
            <a:off x="100506" y="1091802"/>
            <a:ext cx="5887293" cy="5554231"/>
          </a:xfrm>
          <a:prstGeom prst="rect">
            <a:avLst/>
          </a:prstGeom>
        </p:spPr>
      </p:pic>
    </p:spTree>
    <p:extLst>
      <p:ext uri="{BB962C8B-B14F-4D97-AF65-F5344CB8AC3E}">
        <p14:creationId xmlns:p14="http://schemas.microsoft.com/office/powerpoint/2010/main" val="1330466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8" name="Picture 7" descr="A diagram of a model&#10;&#10;Description automatically generated with medium confidence">
            <a:extLst>
              <a:ext uri="{FF2B5EF4-FFF2-40B4-BE49-F238E27FC236}">
                <a16:creationId xmlns:a16="http://schemas.microsoft.com/office/drawing/2014/main" id="{F700C001-5DD9-2A3B-C2E3-7092B4129A3F}"/>
              </a:ext>
            </a:extLst>
          </p:cNvPr>
          <p:cNvPicPr>
            <a:picLocks noChangeAspect="1"/>
          </p:cNvPicPr>
          <p:nvPr/>
        </p:nvPicPr>
        <p:blipFill rotWithShape="1">
          <a:blip r:embed="rId3"/>
          <a:srcRect l="920" t="6428" r="8984" b="1104"/>
          <a:stretch/>
        </p:blipFill>
        <p:spPr>
          <a:xfrm>
            <a:off x="6204199" y="2030680"/>
            <a:ext cx="5887294" cy="3776354"/>
          </a:xfrm>
          <a:prstGeom prst="rect">
            <a:avLst/>
          </a:prstGeom>
        </p:spPr>
      </p:pic>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4"/>
          <a:srcRect l="50000" t="7783"/>
          <a:stretch/>
        </p:blipFill>
        <p:spPr>
          <a:xfrm>
            <a:off x="100507" y="1117182"/>
            <a:ext cx="5995493" cy="5528851"/>
          </a:xfrm>
          <a:prstGeom prst="rect">
            <a:avLst/>
          </a:prstGeom>
        </p:spPr>
      </p:pic>
      <p:pic>
        <p:nvPicPr>
          <p:cNvPr id="4" name="Picture 3" descr="A graph showing a red and green line&#10;&#10;Description automatically generated">
            <a:extLst>
              <a:ext uri="{FF2B5EF4-FFF2-40B4-BE49-F238E27FC236}">
                <a16:creationId xmlns:a16="http://schemas.microsoft.com/office/drawing/2014/main" id="{D45FE32B-38CE-146E-4439-FC3081DC60F4}"/>
              </a:ext>
            </a:extLst>
          </p:cNvPr>
          <p:cNvPicPr>
            <a:picLocks noChangeAspect="1"/>
          </p:cNvPicPr>
          <p:nvPr/>
        </p:nvPicPr>
        <p:blipFill>
          <a:blip r:embed="rId5"/>
          <a:stretch>
            <a:fillRect/>
          </a:stretch>
        </p:blipFill>
        <p:spPr>
          <a:xfrm>
            <a:off x="100507" y="7654593"/>
            <a:ext cx="5842000" cy="4381500"/>
          </a:xfrm>
          <a:prstGeom prst="rect">
            <a:avLst/>
          </a:prstGeom>
        </p:spPr>
      </p:pic>
      <p:pic>
        <p:nvPicPr>
          <p:cNvPr id="6" name="Picture 5" descr="A diagram of a model&#10;&#10;Description automatically generated">
            <a:extLst>
              <a:ext uri="{FF2B5EF4-FFF2-40B4-BE49-F238E27FC236}">
                <a16:creationId xmlns:a16="http://schemas.microsoft.com/office/drawing/2014/main" id="{D4E8E246-4470-D739-F1F6-DEF7A8F96780}"/>
              </a:ext>
            </a:extLst>
          </p:cNvPr>
          <p:cNvPicPr>
            <a:picLocks noChangeAspect="1"/>
          </p:cNvPicPr>
          <p:nvPr/>
        </p:nvPicPr>
        <p:blipFill>
          <a:blip r:embed="rId6"/>
          <a:stretch>
            <a:fillRect/>
          </a:stretch>
        </p:blipFill>
        <p:spPr>
          <a:xfrm>
            <a:off x="6676811" y="7844429"/>
            <a:ext cx="7315200" cy="4572000"/>
          </a:xfrm>
          <a:prstGeom prst="rect">
            <a:avLst/>
          </a:prstGeom>
        </p:spPr>
      </p:pic>
    </p:spTree>
    <p:extLst>
      <p:ext uri="{BB962C8B-B14F-4D97-AF65-F5344CB8AC3E}">
        <p14:creationId xmlns:p14="http://schemas.microsoft.com/office/powerpoint/2010/main" val="161074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AC65B71-AE39-20CA-01ED-D96C9FB66864}"/>
              </a:ext>
            </a:extLst>
          </p:cNvPr>
          <p:cNvSpPr txBox="1">
            <a:spLocks/>
          </p:cNvSpPr>
          <p:nvPr/>
        </p:nvSpPr>
        <p:spPr>
          <a:xfrm>
            <a:off x="685317" y="211967"/>
            <a:ext cx="10821365" cy="724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5000" dirty="0">
                <a:latin typeface="Times New Roman" panose="02020603050405020304" pitchFamily="18" charset="0"/>
                <a:cs typeface="Times New Roman" panose="02020603050405020304" pitchFamily="18" charset="0"/>
              </a:rPr>
              <a:t>Model results for SM correlation</a:t>
            </a:r>
            <a:endParaRPr lang="en-CA" sz="5000"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XXX</a:t>
            </a:r>
          </a:p>
          <a:p>
            <a:pPr algn="r"/>
            <a:endParaRPr lang="en-CA" sz="1400" dirty="0">
              <a:latin typeface="Times New Roman" panose="02020603050405020304" pitchFamily="18" charset="0"/>
              <a:cs typeface="Times New Roman" panose="02020603050405020304" pitchFamily="18" charset="0"/>
            </a:endParaRPr>
          </a:p>
        </p:txBody>
      </p:sp>
      <p:pic>
        <p:nvPicPr>
          <p:cNvPr id="3" name="Picture 2" descr="A group of graphs showing different numbers&#10;&#10;Description automatically generated with medium confidence">
            <a:extLst>
              <a:ext uri="{FF2B5EF4-FFF2-40B4-BE49-F238E27FC236}">
                <a16:creationId xmlns:a16="http://schemas.microsoft.com/office/drawing/2014/main" id="{0451676D-9CAD-1DAA-426F-D615FE4747F0}"/>
              </a:ext>
            </a:extLst>
          </p:cNvPr>
          <p:cNvPicPr>
            <a:picLocks noChangeAspect="1"/>
          </p:cNvPicPr>
          <p:nvPr/>
        </p:nvPicPr>
        <p:blipFill rotWithShape="1">
          <a:blip r:embed="rId3"/>
          <a:srcRect l="50000" t="7783"/>
          <a:stretch/>
        </p:blipFill>
        <p:spPr>
          <a:xfrm>
            <a:off x="100507" y="1117182"/>
            <a:ext cx="5995493" cy="5528851"/>
          </a:xfrm>
          <a:prstGeom prst="rect">
            <a:avLst/>
          </a:prstGeom>
        </p:spPr>
      </p:pic>
      <p:pic>
        <p:nvPicPr>
          <p:cNvPr id="4" name="Picture 3" descr="A graph showing a red and green line&#10;&#10;Description automatically generated">
            <a:extLst>
              <a:ext uri="{FF2B5EF4-FFF2-40B4-BE49-F238E27FC236}">
                <a16:creationId xmlns:a16="http://schemas.microsoft.com/office/drawing/2014/main" id="{D45FE32B-38CE-146E-4439-FC3081DC60F4}"/>
              </a:ext>
            </a:extLst>
          </p:cNvPr>
          <p:cNvPicPr>
            <a:picLocks noChangeAspect="1"/>
          </p:cNvPicPr>
          <p:nvPr/>
        </p:nvPicPr>
        <p:blipFill>
          <a:blip r:embed="rId4"/>
          <a:stretch>
            <a:fillRect/>
          </a:stretch>
        </p:blipFill>
        <p:spPr>
          <a:xfrm>
            <a:off x="6813218" y="3672970"/>
            <a:ext cx="3964083" cy="2973063"/>
          </a:xfrm>
          <a:prstGeom prst="rect">
            <a:avLst/>
          </a:prstGeom>
        </p:spPr>
      </p:pic>
      <p:pic>
        <p:nvPicPr>
          <p:cNvPr id="6" name="Picture 5" descr="A diagram of a model&#10;&#10;Description automatically generated">
            <a:extLst>
              <a:ext uri="{FF2B5EF4-FFF2-40B4-BE49-F238E27FC236}">
                <a16:creationId xmlns:a16="http://schemas.microsoft.com/office/drawing/2014/main" id="{D4E8E246-4470-D739-F1F6-DEF7A8F96780}"/>
              </a:ext>
            </a:extLst>
          </p:cNvPr>
          <p:cNvPicPr>
            <a:picLocks noChangeAspect="1"/>
          </p:cNvPicPr>
          <p:nvPr/>
        </p:nvPicPr>
        <p:blipFill>
          <a:blip r:embed="rId5"/>
          <a:stretch>
            <a:fillRect/>
          </a:stretch>
        </p:blipFill>
        <p:spPr>
          <a:xfrm>
            <a:off x="6642027" y="936157"/>
            <a:ext cx="4314568" cy="2696605"/>
          </a:xfrm>
          <a:prstGeom prst="rect">
            <a:avLst/>
          </a:prstGeom>
        </p:spPr>
      </p:pic>
    </p:spTree>
    <p:extLst>
      <p:ext uri="{BB962C8B-B14F-4D97-AF65-F5344CB8AC3E}">
        <p14:creationId xmlns:p14="http://schemas.microsoft.com/office/powerpoint/2010/main" val="2729305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a:blip r:embed="rId4"/>
          <a:stretch>
            <a:fillRect/>
          </a:stretch>
        </p:blipFill>
        <p:spPr>
          <a:xfrm>
            <a:off x="13384144" y="326039"/>
            <a:ext cx="6375400" cy="5778500"/>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a:blip r:embed="rId5"/>
          <a:stretch>
            <a:fillRect/>
          </a:stretch>
        </p:blipFill>
        <p:spPr>
          <a:xfrm>
            <a:off x="-6552372" y="869950"/>
            <a:ext cx="6375400" cy="5118100"/>
          </a:xfrm>
          <a:prstGeom prst="rect">
            <a:avLst/>
          </a:prstGeom>
        </p:spPr>
      </p:pic>
      <p:pic>
        <p:nvPicPr>
          <p:cNvPr id="2" name="Picture 1" descr="A graph of a number of patients&#10;&#10;Description automatically generated with medium confidence">
            <a:extLst>
              <a:ext uri="{FF2B5EF4-FFF2-40B4-BE49-F238E27FC236}">
                <a16:creationId xmlns:a16="http://schemas.microsoft.com/office/drawing/2014/main" id="{7F5A03BB-265C-10E0-CA43-CA88613DFB76}"/>
              </a:ext>
            </a:extLst>
          </p:cNvPr>
          <p:cNvPicPr>
            <a:picLocks noChangeAspect="1"/>
          </p:cNvPicPr>
          <p:nvPr/>
        </p:nvPicPr>
        <p:blipFill rotWithShape="1">
          <a:blip r:embed="rId6"/>
          <a:srcRect t="6096" r="8095"/>
          <a:stretch/>
        </p:blipFill>
        <p:spPr>
          <a:xfrm>
            <a:off x="5469146" y="2738183"/>
            <a:ext cx="5735649" cy="3662772"/>
          </a:xfrm>
          <a:prstGeom prst="rect">
            <a:avLst/>
          </a:prstGeom>
        </p:spPr>
      </p:pic>
      <p:sp>
        <p:nvSpPr>
          <p:cNvPr id="12" name="Title 1">
            <a:extLst>
              <a:ext uri="{FF2B5EF4-FFF2-40B4-BE49-F238E27FC236}">
                <a16:creationId xmlns:a16="http://schemas.microsoft.com/office/drawing/2014/main" id="{48F66DCC-EBCA-36AF-B420-FE7BF76D8430}"/>
              </a:ext>
            </a:extLst>
          </p:cNvPr>
          <p:cNvSpPr txBox="1">
            <a:spLocks/>
          </p:cNvSpPr>
          <p:nvPr/>
        </p:nvSpPr>
        <p:spPr>
          <a:xfrm>
            <a:off x="838200" y="507855"/>
            <a:ext cx="10515600" cy="7241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dirty="0" err="1">
                <a:latin typeface="Times New Roman" panose="02020603050405020304" pitchFamily="18" charset="0"/>
                <a:cs typeface="Times New Roman" panose="02020603050405020304" pitchFamily="18" charset="0"/>
              </a:rPr>
              <a:t>Gompertz</a:t>
            </a:r>
            <a:r>
              <a:rPr lang="en-CA" sz="4000" dirty="0">
                <a:latin typeface="Times New Roman" panose="02020603050405020304" pitchFamily="18" charset="0"/>
                <a:cs typeface="Times New Roman" panose="02020603050405020304" pitchFamily="18" charset="0"/>
              </a:rPr>
              <a:t> Law to model the exponential increment</a:t>
            </a:r>
          </a:p>
        </p:txBody>
      </p:sp>
    </p:spTree>
    <p:extLst>
      <p:ext uri="{BB962C8B-B14F-4D97-AF65-F5344CB8AC3E}">
        <p14:creationId xmlns:p14="http://schemas.microsoft.com/office/powerpoint/2010/main" val="291968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901E42-CC8B-AA1B-6B96-47C20B1FC7AE}"/>
                  </a:ext>
                </a:extLst>
              </p:cNvPr>
              <p:cNvSpPr txBox="1"/>
              <p:nvPr/>
            </p:nvSpPr>
            <p:spPr>
              <a:xfrm>
                <a:off x="838200" y="1689568"/>
                <a:ext cx="3036376" cy="451086"/>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𝜇</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0</m:t>
                        </m:r>
                      </m:sub>
                    </m:s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𝑡</m:t>
                        </m:r>
                      </m:sup>
                    </m:sSup>
                  </m:oMath>
                </a14:m>
                <a:r>
                  <a:rPr lang="en-US" sz="2800" dirty="0">
                    <a:latin typeface="Times New Roman" panose="02020603050405020304" pitchFamily="18" charset="0"/>
                    <a:cs typeface="Times New Roman" panose="02020603050405020304" pitchFamily="18" charset="0"/>
                  </a:rPr>
                  <a:t> </a:t>
                </a:r>
              </a:p>
            </p:txBody>
          </p:sp>
        </mc:Choice>
        <mc:Fallback xmlns="">
          <p:sp>
            <p:nvSpPr>
              <p:cNvPr id="5" name="TextBox 4">
                <a:extLst>
                  <a:ext uri="{FF2B5EF4-FFF2-40B4-BE49-F238E27FC236}">
                    <a16:creationId xmlns:a16="http://schemas.microsoft.com/office/drawing/2014/main" id="{8D901E42-CC8B-AA1B-6B96-47C20B1FC7AE}"/>
                  </a:ext>
                </a:extLst>
              </p:cNvPr>
              <p:cNvSpPr txBox="1">
                <a:spLocks noRot="1" noChangeAspect="1" noMove="1" noResize="1" noEditPoints="1" noAdjustHandles="1" noChangeArrowheads="1" noChangeShapeType="1" noTextEdit="1"/>
              </p:cNvSpPr>
              <p:nvPr/>
            </p:nvSpPr>
            <p:spPr>
              <a:xfrm>
                <a:off x="838200" y="1689568"/>
                <a:ext cx="3036376" cy="451086"/>
              </a:xfrm>
              <a:prstGeom prst="rect">
                <a:avLst/>
              </a:prstGeom>
              <a:blipFill>
                <a:blip r:embed="rId3"/>
                <a:stretch>
                  <a:fillRect l="-4167" b="-216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799BE7C-725B-E1DC-D483-8F664630BCB9}"/>
              </a:ext>
            </a:extLst>
          </p:cNvPr>
          <p:cNvSpPr/>
          <p:nvPr/>
        </p:nvSpPr>
        <p:spPr>
          <a:xfrm>
            <a:off x="728420" y="1689568"/>
            <a:ext cx="2293749" cy="6661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3144646-F092-6EB2-AEA8-87EB10F2301E}"/>
              </a:ext>
            </a:extLst>
          </p:cNvPr>
          <p:cNvSpPr txBox="1">
            <a:spLocks/>
          </p:cNvSpPr>
          <p:nvPr/>
        </p:nvSpPr>
        <p:spPr>
          <a:xfrm>
            <a:off x="6354306" y="161932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Gompertz Law exponential mortality </a:t>
            </a:r>
          </a:p>
          <a:p>
            <a:pPr algn="r"/>
            <a:endParaRPr lang="en-CA" sz="20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728420" y="3945940"/>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a:blip r:embed="rId4"/>
          <a:stretch>
            <a:fillRect/>
          </a:stretch>
        </p:blipFill>
        <p:spPr>
          <a:xfrm>
            <a:off x="13384144" y="326039"/>
            <a:ext cx="6375400" cy="5778500"/>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a:blip r:embed="rId5"/>
          <a:stretch>
            <a:fillRect/>
          </a:stretch>
        </p:blipFill>
        <p:spPr>
          <a:xfrm>
            <a:off x="-6552372" y="869950"/>
            <a:ext cx="6375400" cy="51181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728420" y="2995081"/>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728420" y="2995081"/>
                <a:ext cx="3392595" cy="815416"/>
              </a:xfrm>
              <a:prstGeom prst="rect">
                <a:avLst/>
              </a:prstGeom>
              <a:blipFill>
                <a:blip r:embed="rId6"/>
                <a:stretch>
                  <a:fillRect l="-2239" t="-1538" r="-2612" b="-13846"/>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C947D26A-BB3F-2EE6-9507-7AA185EE27D2}"/>
              </a:ext>
            </a:extLst>
          </p:cNvPr>
          <p:cNvSpPr txBox="1">
            <a:spLocks/>
          </p:cNvSpPr>
          <p:nvPr/>
        </p:nvSpPr>
        <p:spPr>
          <a:xfrm>
            <a:off x="6354306" y="2963752"/>
            <a:ext cx="4850490"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2000" dirty="0">
                <a:latin typeface="Times New Roman" panose="02020603050405020304" pitchFamily="18" charset="0"/>
                <a:cs typeface="Times New Roman" panose="02020603050405020304" pitchFamily="18" charset="0"/>
              </a:rPr>
              <a:t>Correlation between two parameters of Gompertz Law</a:t>
            </a:r>
          </a:p>
          <a:p>
            <a:pPr algn="r"/>
            <a:endParaRPr lang="en-CA"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A2D6472-C645-1572-10B2-8E9F4860465D}"/>
              </a:ext>
            </a:extLst>
          </p:cNvPr>
          <p:cNvSpPr/>
          <p:nvPr/>
        </p:nvSpPr>
        <p:spPr>
          <a:xfrm>
            <a:off x="706497" y="2939962"/>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16474" y="4245475"/>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16474" y="4245475"/>
                <a:ext cx="3694269" cy="951571"/>
              </a:xfrm>
              <a:prstGeom prst="rect">
                <a:avLst/>
              </a:prstGeom>
              <a:blipFill>
                <a:blip r:embed="rId7"/>
                <a:stretch>
                  <a:fillRect l="-1712" t="-18421" r="-1712"/>
                </a:stretch>
              </a:blipFill>
            </p:spPr>
            <p:txBody>
              <a:bodyPr/>
              <a:lstStyle/>
              <a:p>
                <a:r>
                  <a:rPr lang="en-US">
                    <a:noFill/>
                  </a:rPr>
                  <a:t> </a:t>
                </a:r>
              </a:p>
            </p:txBody>
          </p:sp>
        </mc:Fallback>
      </mc:AlternateContent>
    </p:spTree>
    <p:extLst>
      <p:ext uri="{BB962C8B-B14F-4D97-AF65-F5344CB8AC3E}">
        <p14:creationId xmlns:p14="http://schemas.microsoft.com/office/powerpoint/2010/main" val="191463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326039"/>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Strehler-Mildvan Correlation</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558117" y="6400955"/>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4</a:t>
            </a:r>
          </a:p>
          <a:p>
            <a:pPr algn="r"/>
            <a:endParaRPr lang="en-CA" sz="14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96228BA2-76CD-B276-E4F3-8BA65C7DF6EF}"/>
              </a:ext>
            </a:extLst>
          </p:cNvPr>
          <p:cNvSpPr txBox="1">
            <a:spLocks/>
          </p:cNvSpPr>
          <p:nvPr/>
        </p:nvSpPr>
        <p:spPr>
          <a:xfrm>
            <a:off x="6207946" y="5149849"/>
            <a:ext cx="3146156"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CA" sz="2000" dirty="0">
              <a:latin typeface="Times New Roman" panose="02020603050405020304" pitchFamily="18" charset="0"/>
              <a:cs typeface="Times New Roman" panose="02020603050405020304" pitchFamily="18" charset="0"/>
            </a:endParaRPr>
          </a:p>
        </p:txBody>
      </p:sp>
      <p:pic>
        <p:nvPicPr>
          <p:cNvPr id="3" name="Picture 2" descr="A diagram of a person and person&#10;&#10;Description automatically generated with medium confidence">
            <a:extLst>
              <a:ext uri="{FF2B5EF4-FFF2-40B4-BE49-F238E27FC236}">
                <a16:creationId xmlns:a16="http://schemas.microsoft.com/office/drawing/2014/main" id="{1322344C-7259-8C0B-9DE5-438ABCFC9531}"/>
              </a:ext>
            </a:extLst>
          </p:cNvPr>
          <p:cNvPicPr>
            <a:picLocks noChangeAspect="1"/>
          </p:cNvPicPr>
          <p:nvPr/>
        </p:nvPicPr>
        <p:blipFill rotWithShape="1">
          <a:blip r:embed="rId3"/>
          <a:srcRect b="21685"/>
          <a:stretch/>
        </p:blipFill>
        <p:spPr>
          <a:xfrm>
            <a:off x="6615899" y="1551715"/>
            <a:ext cx="4737901" cy="3363091"/>
          </a:xfrm>
          <a:prstGeom prst="rect">
            <a:avLst/>
          </a:prstGeom>
        </p:spPr>
      </p:pic>
      <p:pic>
        <p:nvPicPr>
          <p:cNvPr id="10" name="Picture 9" descr="A diagram of a graph&#10;&#10;Description automatically generated">
            <a:extLst>
              <a:ext uri="{FF2B5EF4-FFF2-40B4-BE49-F238E27FC236}">
                <a16:creationId xmlns:a16="http://schemas.microsoft.com/office/drawing/2014/main" id="{A110E421-A2A0-0D2A-FA5B-6E2BAF5F35C7}"/>
              </a:ext>
            </a:extLst>
          </p:cNvPr>
          <p:cNvPicPr>
            <a:picLocks noChangeAspect="1"/>
          </p:cNvPicPr>
          <p:nvPr/>
        </p:nvPicPr>
        <p:blipFill rotWithShape="1">
          <a:blip r:embed="rId4"/>
          <a:srcRect b="11580"/>
          <a:stretch/>
        </p:blipFill>
        <p:spPr>
          <a:xfrm>
            <a:off x="939501" y="1587668"/>
            <a:ext cx="4636602" cy="329118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FEB4-A8EB-9521-DD71-8432F7B8F190}"/>
                  </a:ext>
                </a:extLst>
              </p:cNvPr>
              <p:cNvSpPr txBox="1"/>
              <p:nvPr/>
            </p:nvSpPr>
            <p:spPr>
              <a:xfrm>
                <a:off x="2101987" y="5286004"/>
                <a:ext cx="3392595"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e>
                      </m:fun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fun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rPr>
                            <m:t>𝐵</m:t>
                          </m:r>
                        </m:den>
                      </m:f>
                    </m:oMath>
                  </m:oMathPara>
                </a14:m>
                <a:endParaRPr lang="en-US" sz="2800" dirty="0"/>
              </a:p>
            </p:txBody>
          </p:sp>
        </mc:Choice>
        <mc:Fallback xmlns="">
          <p:sp>
            <p:nvSpPr>
              <p:cNvPr id="11" name="TextBox 10">
                <a:extLst>
                  <a:ext uri="{FF2B5EF4-FFF2-40B4-BE49-F238E27FC236}">
                    <a16:creationId xmlns:a16="http://schemas.microsoft.com/office/drawing/2014/main" id="{A92EFEB4-A8EB-9521-DD71-8432F7B8F190}"/>
                  </a:ext>
                </a:extLst>
              </p:cNvPr>
              <p:cNvSpPr txBox="1">
                <a:spLocks noRot="1" noChangeAspect="1" noMove="1" noResize="1" noEditPoints="1" noAdjustHandles="1" noChangeArrowheads="1" noChangeShapeType="1" noTextEdit="1"/>
              </p:cNvSpPr>
              <p:nvPr/>
            </p:nvSpPr>
            <p:spPr>
              <a:xfrm>
                <a:off x="2101987" y="5286004"/>
                <a:ext cx="3392595" cy="815416"/>
              </a:xfrm>
              <a:prstGeom prst="rect">
                <a:avLst/>
              </a:prstGeom>
              <a:blipFill>
                <a:blip r:embed="rId5"/>
                <a:stretch>
                  <a:fillRect l="-2239" t="-3077" r="-2612" b="-1384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A2D6472-C645-1572-10B2-8E9F4860465D}"/>
              </a:ext>
            </a:extLst>
          </p:cNvPr>
          <p:cNvSpPr/>
          <p:nvPr/>
        </p:nvSpPr>
        <p:spPr>
          <a:xfrm>
            <a:off x="2080064" y="5230885"/>
            <a:ext cx="3604246" cy="10059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B211B4B8-B1D2-4E78-4EC3-8D7C5C60F00A}"/>
                  </a:ext>
                </a:extLst>
              </p:cNvPr>
              <p:cNvSpPr txBox="1">
                <a:spLocks/>
              </p:cNvSpPr>
              <p:nvPr/>
            </p:nvSpPr>
            <p:spPr>
              <a:xfrm>
                <a:off x="6096000" y="5449384"/>
                <a:ext cx="3694269"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CA" sz="2000" dirty="0">
                    <a:latin typeface="Times New Roman" panose="02020603050405020304" pitchFamily="18" charset="0"/>
                    <a:cs typeface="Times New Roman" panose="02020603050405020304" pitchFamily="18" charset="0"/>
                  </a:rPr>
                  <a:t>High initially mortality rate </a:t>
                </a: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e>
                        </m:d>
                      </m:e>
                    </m:func>
                  </m:oMath>
                </a14:m>
                <a:r>
                  <a:rPr lang="en-CA" sz="2000" dirty="0">
                    <a:latin typeface="Times New Roman" panose="02020603050405020304" pitchFamily="18" charset="0"/>
                    <a:cs typeface="Times New Roman" panose="02020603050405020304" pitchFamily="18" charset="0"/>
                  </a:rPr>
                  <a:t> is associate with a low rate of increase of mortality rate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endParaRPr lang="en-CA" sz="2000" dirty="0">
                  <a:latin typeface="Times New Roman" panose="02020603050405020304" pitchFamily="18" charset="0"/>
                  <a:cs typeface="Times New Roman" panose="02020603050405020304" pitchFamily="18" charset="0"/>
                </a:endParaRPr>
              </a:p>
              <a:p>
                <a:pPr algn="just"/>
                <a:endParaRPr lang="en-CA" sz="2000" dirty="0">
                  <a:latin typeface="Times New Roman" panose="02020603050405020304" pitchFamily="18" charset="0"/>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B211B4B8-B1D2-4E78-4EC3-8D7C5C60F00A}"/>
                  </a:ext>
                </a:extLst>
              </p:cNvPr>
              <p:cNvSpPr txBox="1">
                <a:spLocks noRot="1" noChangeAspect="1" noMove="1" noResize="1" noEditPoints="1" noAdjustHandles="1" noChangeArrowheads="1" noChangeShapeType="1" noTextEdit="1"/>
              </p:cNvSpPr>
              <p:nvPr/>
            </p:nvSpPr>
            <p:spPr>
              <a:xfrm>
                <a:off x="6096000" y="5449384"/>
                <a:ext cx="3694269" cy="951571"/>
              </a:xfrm>
              <a:prstGeom prst="rect">
                <a:avLst/>
              </a:prstGeom>
              <a:blipFill>
                <a:blip r:embed="rId6"/>
                <a:stretch>
                  <a:fillRect l="-1718" t="-18421" r="-1718"/>
                </a:stretch>
              </a:blipFill>
            </p:spPr>
            <p:txBody>
              <a:bodyPr/>
              <a:lstStyle/>
              <a:p>
                <a:r>
                  <a:rPr lang="en-US">
                    <a:noFill/>
                  </a:rPr>
                  <a:t> </a:t>
                </a:r>
              </a:p>
            </p:txBody>
          </p:sp>
        </mc:Fallback>
      </mc:AlternateContent>
    </p:spTree>
    <p:extLst>
      <p:ext uri="{BB962C8B-B14F-4D97-AF65-F5344CB8AC3E}">
        <p14:creationId xmlns:p14="http://schemas.microsoft.com/office/powerpoint/2010/main" val="99243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2ED586-B619-F500-0D49-5654891CAC78}"/>
              </a:ext>
            </a:extLst>
          </p:cNvPr>
          <p:cNvSpPr>
            <a:spLocks noGrp="1"/>
          </p:cNvSpPr>
          <p:nvPr>
            <p:ph type="title"/>
          </p:nvPr>
        </p:nvSpPr>
        <p:spPr>
          <a:xfrm>
            <a:off x="838200" y="432031"/>
            <a:ext cx="10515600" cy="724190"/>
          </a:xfrm>
        </p:spPr>
        <p:txBody>
          <a:bodyPr>
            <a:normAutofit/>
          </a:bodyPr>
          <a:lstStyle/>
          <a:p>
            <a:pPr algn="ctr"/>
            <a:r>
              <a:rPr lang="en-CA" sz="4000" dirty="0">
                <a:latin typeface="Times New Roman" panose="02020603050405020304" pitchFamily="18" charset="0"/>
                <a:cs typeface="Times New Roman" panose="02020603050405020304" pitchFamily="18" charset="0"/>
              </a:rPr>
              <a:t>Developing a model for frailty index and mortality</a:t>
            </a:r>
          </a:p>
        </p:txBody>
      </p:sp>
      <p:sp>
        <p:nvSpPr>
          <p:cNvPr id="4" name="Title 1">
            <a:extLst>
              <a:ext uri="{FF2B5EF4-FFF2-40B4-BE49-F238E27FC236}">
                <a16:creationId xmlns:a16="http://schemas.microsoft.com/office/drawing/2014/main" id="{AF607D07-15E4-A6C7-2A5D-9DE3E1E19194}"/>
              </a:ext>
            </a:extLst>
          </p:cNvPr>
          <p:cNvSpPr txBox="1">
            <a:spLocks/>
          </p:cNvSpPr>
          <p:nvPr/>
        </p:nvSpPr>
        <p:spPr>
          <a:xfrm>
            <a:off x="7673864" y="6580903"/>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8</a:t>
            </a:r>
          </a:p>
          <a:p>
            <a:pPr algn="r"/>
            <a:endParaRPr lang="en-CA" sz="1400" dirty="0">
              <a:latin typeface="Times New Roman" panose="02020603050405020304" pitchFamily="18" charset="0"/>
              <a:cs typeface="Times New Roman" panose="02020603050405020304" pitchFamily="18" charset="0"/>
            </a:endParaRPr>
          </a:p>
        </p:txBody>
      </p:sp>
      <p:pic>
        <p:nvPicPr>
          <p:cNvPr id="5" name="Picture 4" descr="A math equations on a white background&#10;&#10;Description automatically generated">
            <a:extLst>
              <a:ext uri="{FF2B5EF4-FFF2-40B4-BE49-F238E27FC236}">
                <a16:creationId xmlns:a16="http://schemas.microsoft.com/office/drawing/2014/main" id="{1BAC3837-A42A-598F-2ECD-16D9350BC3FD}"/>
              </a:ext>
            </a:extLst>
          </p:cNvPr>
          <p:cNvPicPr>
            <a:picLocks noChangeAspect="1"/>
          </p:cNvPicPr>
          <p:nvPr/>
        </p:nvPicPr>
        <p:blipFill rotWithShape="1">
          <a:blip r:embed="rId3"/>
          <a:srcRect b="62262"/>
          <a:stretch/>
        </p:blipFill>
        <p:spPr>
          <a:xfrm>
            <a:off x="715653" y="1504126"/>
            <a:ext cx="7772400" cy="1239074"/>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7DFAB193-6474-1EDB-C5BE-00843AEC1B2A}"/>
              </a:ext>
            </a:extLst>
          </p:cNvPr>
          <p:cNvPicPr>
            <a:picLocks noChangeAspect="1"/>
          </p:cNvPicPr>
          <p:nvPr/>
        </p:nvPicPr>
        <p:blipFill>
          <a:blip r:embed="rId4"/>
          <a:stretch>
            <a:fillRect/>
          </a:stretch>
        </p:blipFill>
        <p:spPr>
          <a:xfrm>
            <a:off x="838200" y="4507446"/>
            <a:ext cx="2755900" cy="927100"/>
          </a:xfrm>
          <a:prstGeom prst="rect">
            <a:avLst/>
          </a:prstGeom>
        </p:spPr>
      </p:pic>
      <p:pic>
        <p:nvPicPr>
          <p:cNvPr id="21" name="Picture 20" descr="A black and white math symbol&#10;&#10;Description automatically generated">
            <a:extLst>
              <a:ext uri="{FF2B5EF4-FFF2-40B4-BE49-F238E27FC236}">
                <a16:creationId xmlns:a16="http://schemas.microsoft.com/office/drawing/2014/main" id="{83C07A91-4588-185D-25CB-BCA5D8F0FBDC}"/>
              </a:ext>
            </a:extLst>
          </p:cNvPr>
          <p:cNvPicPr>
            <a:picLocks noChangeAspect="1"/>
          </p:cNvPicPr>
          <p:nvPr/>
        </p:nvPicPr>
        <p:blipFill>
          <a:blip r:embed="rId5"/>
          <a:stretch>
            <a:fillRect/>
          </a:stretch>
        </p:blipFill>
        <p:spPr>
          <a:xfrm>
            <a:off x="838200" y="5718933"/>
            <a:ext cx="2425700" cy="927100"/>
          </a:xfrm>
          <a:prstGeom prst="rect">
            <a:avLst/>
          </a:prstGeom>
        </p:spPr>
      </p:pic>
      <p:pic>
        <p:nvPicPr>
          <p:cNvPr id="23" name="Picture 22" descr="A math equations on a white background&#10;&#10;Description automatically generated">
            <a:extLst>
              <a:ext uri="{FF2B5EF4-FFF2-40B4-BE49-F238E27FC236}">
                <a16:creationId xmlns:a16="http://schemas.microsoft.com/office/drawing/2014/main" id="{B3968AA1-C5EC-1140-1BFA-65E55038204C}"/>
              </a:ext>
            </a:extLst>
          </p:cNvPr>
          <p:cNvPicPr>
            <a:picLocks noChangeAspect="1"/>
          </p:cNvPicPr>
          <p:nvPr/>
        </p:nvPicPr>
        <p:blipFill rotWithShape="1">
          <a:blip r:embed="rId3"/>
          <a:srcRect t="62262"/>
          <a:stretch/>
        </p:blipFill>
        <p:spPr>
          <a:xfrm>
            <a:off x="838200" y="2949221"/>
            <a:ext cx="7772400" cy="1239074"/>
          </a:xfrm>
          <a:prstGeom prst="rect">
            <a:avLst/>
          </a:prstGeom>
        </p:spPr>
      </p:pic>
      <p:sp>
        <p:nvSpPr>
          <p:cNvPr id="2" name="Title 1">
            <a:extLst>
              <a:ext uri="{FF2B5EF4-FFF2-40B4-BE49-F238E27FC236}">
                <a16:creationId xmlns:a16="http://schemas.microsoft.com/office/drawing/2014/main" id="{B058BEF5-F187-1A58-0121-62FAF9BEDCD2}"/>
              </a:ext>
            </a:extLst>
          </p:cNvPr>
          <p:cNvSpPr txBox="1">
            <a:spLocks/>
          </p:cNvSpPr>
          <p:nvPr/>
        </p:nvSpPr>
        <p:spPr>
          <a:xfrm>
            <a:off x="8892373" y="1895815"/>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8A9519E-93A8-46DA-2847-3F694DA61E98}"/>
              </a:ext>
            </a:extLst>
          </p:cNvPr>
          <p:cNvSpPr txBox="1">
            <a:spLocks/>
          </p:cNvSpPr>
          <p:nvPr/>
        </p:nvSpPr>
        <p:spPr>
          <a:xfrm>
            <a:off x="9010049" y="3429000"/>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frailty index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9982A6A-1641-A934-3AA2-82424E5433E7}"/>
              </a:ext>
            </a:extLst>
          </p:cNvPr>
          <p:cNvSpPr txBox="1">
            <a:spLocks/>
          </p:cNvSpPr>
          <p:nvPr/>
        </p:nvSpPr>
        <p:spPr>
          <a:xfrm>
            <a:off x="9010049" y="4725957"/>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1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BF31A9C-42FF-706A-B979-37E537FD2093}"/>
              </a:ext>
            </a:extLst>
          </p:cNvPr>
          <p:cNvSpPr txBox="1">
            <a:spLocks/>
          </p:cNvSpPr>
          <p:nvPr/>
        </p:nvSpPr>
        <p:spPr>
          <a:xfrm>
            <a:off x="9010049" y="5718933"/>
            <a:ext cx="2583974" cy="9515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b="1" dirty="0">
                <a:solidFill>
                  <a:srgbClr val="FF0000"/>
                </a:solidFill>
                <a:latin typeface="Times New Roman" panose="02020603050405020304" pitchFamily="18" charset="0"/>
                <a:cs typeface="Times New Roman" panose="02020603050405020304" pitchFamily="18" charset="0"/>
              </a:rPr>
              <a:t>Option 2 for mortality rate model</a:t>
            </a:r>
            <a:endParaRPr lang="en-CA" sz="2000" b="1" dirty="0">
              <a:solidFill>
                <a:srgbClr val="FF0000"/>
              </a:solidFill>
              <a:latin typeface="Times New Roman" panose="02020603050405020304" pitchFamily="18" charset="0"/>
              <a:cs typeface="Times New Roman" panose="02020603050405020304" pitchFamily="18" charset="0"/>
            </a:endParaRPr>
          </a:p>
          <a:p>
            <a:pPr algn="r"/>
            <a:endParaRPr lang="en-C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87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2"/>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88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diagram of a number of individuals&#10;&#10;Description automatically generated with medium confidence">
            <a:extLst>
              <a:ext uri="{FF2B5EF4-FFF2-40B4-BE49-F238E27FC236}">
                <a16:creationId xmlns:a16="http://schemas.microsoft.com/office/drawing/2014/main" id="{FC549558-A603-45F5-7761-157F18EA2A7C}"/>
              </a:ext>
            </a:extLst>
          </p:cNvPr>
          <p:cNvPicPr>
            <a:picLocks noChangeAspect="1"/>
          </p:cNvPicPr>
          <p:nvPr/>
        </p:nvPicPr>
        <p:blipFill rotWithShape="1">
          <a:blip r:embed="rId2"/>
          <a:srcRect l="6365" t="8847" r="8968" b="6910"/>
          <a:stretch/>
        </p:blipFill>
        <p:spPr>
          <a:xfrm>
            <a:off x="6202758" y="1531786"/>
            <a:ext cx="5399060" cy="4476670"/>
          </a:xfrm>
          <a:prstGeom prst="rect">
            <a:avLst/>
          </a:prstGeom>
        </p:spPr>
      </p:pic>
      <p:pic>
        <p:nvPicPr>
          <p:cNvPr id="12" name="Picture 11" descr="A diagram of a number of age-specific regions&#10;&#10;Description automatically generated with medium confidence">
            <a:extLst>
              <a:ext uri="{FF2B5EF4-FFF2-40B4-BE49-F238E27FC236}">
                <a16:creationId xmlns:a16="http://schemas.microsoft.com/office/drawing/2014/main" id="{CC407E1E-91AD-9629-EDF2-E668D0ACBB3A}"/>
              </a:ext>
            </a:extLst>
          </p:cNvPr>
          <p:cNvPicPr>
            <a:picLocks noChangeAspect="1"/>
          </p:cNvPicPr>
          <p:nvPr/>
        </p:nvPicPr>
        <p:blipFill rotWithShape="1">
          <a:blip r:embed="rId3"/>
          <a:srcRect l="6602" t="8326" r="8844" b="6737"/>
          <a:stretch/>
        </p:blipFill>
        <p:spPr>
          <a:xfrm>
            <a:off x="641433" y="1531786"/>
            <a:ext cx="5347811" cy="4476670"/>
          </a:xfrm>
          <a:prstGeom prst="rect">
            <a:avLst/>
          </a:prstGeom>
        </p:spPr>
      </p:pic>
      <p:sp>
        <p:nvSpPr>
          <p:cNvPr id="27" name="Title 1">
            <a:extLst>
              <a:ext uri="{FF2B5EF4-FFF2-40B4-BE49-F238E27FC236}">
                <a16:creationId xmlns:a16="http://schemas.microsoft.com/office/drawing/2014/main" id="{EAC65B71-AE39-20CA-01ED-D96C9FB66864}"/>
              </a:ext>
            </a:extLst>
          </p:cNvPr>
          <p:cNvSpPr txBox="1">
            <a:spLocks/>
          </p:cNvSpPr>
          <p:nvPr/>
        </p:nvSpPr>
        <p:spPr>
          <a:xfrm>
            <a:off x="838200" y="432031"/>
            <a:ext cx="10515600" cy="72419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dirty="0">
                <a:latin typeface="Times New Roman" panose="02020603050405020304" pitchFamily="18" charset="0"/>
                <a:cs typeface="Times New Roman" panose="02020603050405020304" pitchFamily="18" charset="0"/>
              </a:rPr>
              <a:t>Strehler-Mildvan Correlation phenomenological data</a:t>
            </a:r>
          </a:p>
        </p:txBody>
      </p:sp>
      <p:sp>
        <p:nvSpPr>
          <p:cNvPr id="28" name="Title 1">
            <a:extLst>
              <a:ext uri="{FF2B5EF4-FFF2-40B4-BE49-F238E27FC236}">
                <a16:creationId xmlns:a16="http://schemas.microsoft.com/office/drawing/2014/main" id="{7964D895-19AC-F187-F83C-BFCCBC679D09}"/>
              </a:ext>
            </a:extLst>
          </p:cNvPr>
          <p:cNvSpPr txBox="1">
            <a:spLocks/>
          </p:cNvSpPr>
          <p:nvPr/>
        </p:nvSpPr>
        <p:spPr>
          <a:xfrm>
            <a:off x="7558117" y="6384022"/>
            <a:ext cx="4314568" cy="2620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CA" sz="1400" dirty="0">
                <a:latin typeface="Times New Roman" panose="02020603050405020304" pitchFamily="18" charset="0"/>
                <a:cs typeface="Times New Roman" panose="02020603050405020304" pitchFamily="18" charset="0"/>
              </a:rPr>
              <a:t>Slide 9</a:t>
            </a:r>
          </a:p>
          <a:p>
            <a:pPr algn="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940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4224</TotalTime>
  <Words>953</Words>
  <Application>Microsoft Macintosh PowerPoint</Application>
  <PresentationFormat>Widescreen</PresentationFormat>
  <Paragraphs>149</Paragraphs>
  <Slides>35</Slides>
  <Notes>9</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Cambria Math</vt:lpstr>
      <vt:lpstr>Times New Roman</vt:lpstr>
      <vt:lpstr>Office Theme</vt:lpstr>
      <vt:lpstr>Health, mortality and Human Aging </vt:lpstr>
      <vt:lpstr>Gompertz Law to model the exponential increment</vt:lpstr>
      <vt:lpstr>Gompertz Law to model the exponential increment</vt:lpstr>
      <vt:lpstr>PowerPoint Presentation</vt:lpstr>
      <vt:lpstr>Strehler-Mildvan Correlation</vt:lpstr>
      <vt:lpstr>Strehler-Mildvan Correlation</vt:lpstr>
      <vt:lpstr>Developing a model for frailty index and mortality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Connection with our proposed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Ruido, Información y Fitness en ambientes cambiantes</dc:title>
  <dc:creator>Rafael Enrique Velasquez Rojas</dc:creator>
  <cp:lastModifiedBy>Rafael Enrique Velasquez Rojas</cp:lastModifiedBy>
  <cp:revision>27</cp:revision>
  <dcterms:created xsi:type="dcterms:W3CDTF">2023-03-08T12:33:02Z</dcterms:created>
  <dcterms:modified xsi:type="dcterms:W3CDTF">2023-11-06T16:31:07Z</dcterms:modified>
</cp:coreProperties>
</file>